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2"/>
  </p:notesMasterIdLst>
  <p:handoutMasterIdLst>
    <p:handoutMasterId r:id="rId43"/>
  </p:handoutMasterIdLst>
  <p:sldIdLst>
    <p:sldId id="277" r:id="rId2"/>
    <p:sldId id="332" r:id="rId3"/>
    <p:sldId id="478" r:id="rId4"/>
    <p:sldId id="480" r:id="rId5"/>
    <p:sldId id="479"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497" r:id="rId23"/>
    <p:sldId id="498" r:id="rId24"/>
    <p:sldId id="499" r:id="rId25"/>
    <p:sldId id="500" r:id="rId26"/>
    <p:sldId id="501" r:id="rId27"/>
    <p:sldId id="502" r:id="rId28"/>
    <p:sldId id="503" r:id="rId29"/>
    <p:sldId id="475" r:id="rId30"/>
    <p:sldId id="476" r:id="rId31"/>
    <p:sldId id="504" r:id="rId32"/>
    <p:sldId id="505" r:id="rId33"/>
    <p:sldId id="506" r:id="rId34"/>
    <p:sldId id="507" r:id="rId35"/>
    <p:sldId id="508" r:id="rId36"/>
    <p:sldId id="509" r:id="rId37"/>
    <p:sldId id="510" r:id="rId38"/>
    <p:sldId id="511" r:id="rId39"/>
    <p:sldId id="512" r:id="rId40"/>
    <p:sldId id="513" r:id="rId41"/>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6" autoAdjust="0"/>
    <p:restoredTop sz="94671" autoAdjust="0"/>
  </p:normalViewPr>
  <p:slideViewPr>
    <p:cSldViewPr showGuides="1">
      <p:cViewPr>
        <p:scale>
          <a:sx n="80" d="100"/>
          <a:sy n="80" d="100"/>
        </p:scale>
        <p:origin x="-996" y="53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01/01/1442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01/01/1442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الثامنة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370153"/>
          </a:xfrm>
          <a:prstGeom prst="rect">
            <a:avLst/>
          </a:prstGeom>
        </p:spPr>
        <p:txBody>
          <a:bodyPr wrap="square">
            <a:spAutoFit/>
          </a:bodyPr>
          <a:lstStyle/>
          <a:p>
            <a:pPr marL="182880" algn="ctr">
              <a:lnSpc>
                <a:spcPct val="150000"/>
              </a:lnSpc>
              <a:spcBef>
                <a:spcPct val="0"/>
              </a:spcBef>
              <a:tabLst>
                <a:tab pos="5832475" algn="l"/>
              </a:tabLst>
            </a:pPr>
            <a:r>
              <a:rPr lang="ar-EG" sz="5400" b="1" dirty="0" smtClean="0">
                <a:effectLst>
                  <a:outerShdw blurRad="38100" dist="38100" dir="2700000" algn="tl">
                    <a:srgbClr val="000000">
                      <a:alpha val="43137"/>
                    </a:srgbClr>
                  </a:outerShdw>
                </a:effectLst>
                <a:cs typeface="Simple Bold Jut Out" pitchFamily="2" charset="-78"/>
              </a:rPr>
              <a:t>الكــــــــــــــــــــــــــــــــــــامات</a:t>
            </a: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a:t>
            </a:r>
            <a:r>
              <a:rPr lang="ar-EG" sz="4400" b="1" dirty="0">
                <a:latin typeface="+mj-lt"/>
                <a:ea typeface="+mj-ea"/>
                <a:cs typeface="Simple Bold Jut Out" pitchFamily="2" charset="-78"/>
              </a:rPr>
              <a:t>الثانية </a:t>
            </a:r>
            <a:r>
              <a:rPr lang="ar-EG" sz="4400" b="1" dirty="0">
                <a:latin typeface="Cambria Math" panose="02040503050406030204" pitchFamily="18" charset="0"/>
                <a:ea typeface="Cambria Math" panose="02040503050406030204" pitchFamily="18" charset="0"/>
                <a:cs typeface="Simple Bold Jut Out" pitchFamily="2" charset="-78"/>
              </a:rPr>
              <a:t>–</a:t>
            </a:r>
            <a:r>
              <a:rPr lang="ar-EG" sz="4400" b="1" dirty="0">
                <a:latin typeface="+mj-lt"/>
                <a:ea typeface="+mj-ea"/>
                <a:cs typeface="Simple Bold Jut Out" pitchFamily="2" charset="-78"/>
              </a:rPr>
              <a:t> هندسة زراعية </a:t>
            </a:r>
          </a:p>
          <a:p>
            <a:pPr marL="182880" algn="ctr">
              <a:lnSpc>
                <a:spcPct val="150000"/>
              </a:lnSpc>
              <a:spcBef>
                <a:spcPct val="0"/>
              </a:spcBef>
            </a:pPr>
            <a:r>
              <a:rPr lang="ar-EG" sz="4400" b="1" dirty="0" smtClean="0">
                <a:latin typeface="+mj-lt"/>
                <a:ea typeface="+mj-ea"/>
                <a:cs typeface="Simple Bold Jut Out" pitchFamily="2" charset="-78"/>
              </a:rPr>
              <a:t>العام </a:t>
            </a:r>
            <a:r>
              <a:rPr lang="ar-EG" sz="4400" b="1" dirty="0">
                <a:latin typeface="+mj-lt"/>
                <a:ea typeface="+mj-ea"/>
                <a:cs typeface="Simple Bold Jut Out" pitchFamily="2" charset="-78"/>
              </a:rPr>
              <a:t>الجامعي 2020</a:t>
            </a:r>
            <a:r>
              <a:rPr lang="en-US" sz="4400" b="1" dirty="0">
                <a:latin typeface="Cambria Math" panose="02040503050406030204" pitchFamily="18" charset="0"/>
                <a:ea typeface="Cambria Math" panose="02040503050406030204" pitchFamily="18" charset="0"/>
                <a:cs typeface="Simple Bold Jut Out" pitchFamily="2" charset="-78"/>
              </a:rPr>
              <a:t>/</a:t>
            </a:r>
            <a:r>
              <a:rPr lang="ar-EG" sz="4400" b="1" dirty="0">
                <a:latin typeface="+mj-lt"/>
                <a:ea typeface="+mj-ea"/>
                <a:cs typeface="Simple Bold Jut Out" pitchFamily="2" charset="-78"/>
              </a:rPr>
              <a:t> </a:t>
            </a:r>
            <a:r>
              <a:rPr lang="ar-EG" sz="4400" b="1" dirty="0" smtClean="0">
                <a:latin typeface="+mj-lt"/>
                <a:ea typeface="+mj-ea"/>
                <a:cs typeface="Simple Bold Jut Out" pitchFamily="2" charset="-78"/>
              </a:rPr>
              <a:t>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720080"/>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المصطلحات الهندسية للكامات الشعاعية</a:t>
            </a:r>
          </a:p>
        </p:txBody>
      </p:sp>
      <p:sp>
        <p:nvSpPr>
          <p:cNvPr id="3" name="Rectangle 2"/>
          <p:cNvSpPr/>
          <p:nvPr/>
        </p:nvSpPr>
        <p:spPr>
          <a:xfrm>
            <a:off x="1384875" y="980728"/>
            <a:ext cx="7488832" cy="5853910"/>
          </a:xfrm>
          <a:prstGeom prst="rect">
            <a:avLst/>
          </a:prstGeom>
        </p:spPr>
        <p:txBody>
          <a:bodyPr wrap="square">
            <a:spAutoFit/>
          </a:bodyPr>
          <a:lstStyle/>
          <a:p>
            <a:pPr marL="571500" lvl="0" indent="-303213" algn="just">
              <a:lnSpc>
                <a:spcPct val="130000"/>
              </a:lnSpc>
              <a:buSzPts val="1800"/>
              <a:buFont typeface="Wingdings" panose="05000000000000000000" pitchFamily="2" charset="2"/>
              <a:buChar char="§"/>
            </a:pPr>
            <a:r>
              <a:rPr lang="ar-EG" sz="3600" b="1" dirty="0">
                <a:latin typeface="Cambria Math" panose="02040503050406030204" pitchFamily="18" charset="0"/>
                <a:ea typeface="Cambria Math" panose="02040503050406030204" pitchFamily="18" charset="0"/>
                <a:cs typeface="Sakkal Majalla" panose="02000000000000000000" pitchFamily="2" charset="-78"/>
              </a:rPr>
              <a:t>دائرة الأساس </a:t>
            </a:r>
            <a:r>
              <a:rPr lang="en-US" sz="2800" b="1" i="1" dirty="0">
                <a:latin typeface="Cambria Math" panose="02040503050406030204" pitchFamily="18" charset="0"/>
                <a:ea typeface="Cambria Math" panose="02040503050406030204" pitchFamily="18" charset="0"/>
                <a:cs typeface="Sakkal Majalla" panose="02000000000000000000" pitchFamily="2" charset="-78"/>
              </a:rPr>
              <a:t>Base circle</a:t>
            </a:r>
            <a:r>
              <a:rPr lang="ar-EG" sz="3200" b="1" dirty="0">
                <a:latin typeface="Cambria Math" panose="02040503050406030204" pitchFamily="18" charset="0"/>
                <a:ea typeface="Cambria Math" panose="02040503050406030204" pitchFamily="18" charset="0"/>
                <a:cs typeface="Sakkal Majalla" panose="02000000000000000000" pitchFamily="2" charset="-78"/>
              </a:rPr>
              <a:t>:</a:t>
            </a:r>
            <a:r>
              <a:rPr lang="ar-EG" sz="3200" b="1" spc="-40" dirty="0">
                <a:latin typeface="Cambria Math" panose="02040503050406030204" pitchFamily="18" charset="0"/>
                <a:ea typeface="Cambria Math" panose="02040503050406030204" pitchFamily="18" charset="0"/>
                <a:cs typeface="Sakkal Majalla" panose="02000000000000000000" pitchFamily="2" charset="-78"/>
              </a:rPr>
              <a:t> </a:t>
            </a:r>
            <a:r>
              <a:rPr lang="ar-EG" sz="3600" spc="-50" dirty="0">
                <a:latin typeface="Cambria Math" panose="02040503050406030204" pitchFamily="18" charset="0"/>
                <a:ea typeface="Cambria Math" panose="02040503050406030204" pitchFamily="18" charset="0"/>
                <a:cs typeface="Sakkal Majalla" panose="02000000000000000000" pitchFamily="2" charset="-78"/>
              </a:rPr>
              <a:t>هي أصغر دائرة يمكن رسمها في المخطط التفصيلي للكامة</a:t>
            </a:r>
            <a:endParaRPr lang="en-US" sz="3600" dirty="0">
              <a:latin typeface="Cambria Math" panose="02040503050406030204" pitchFamily="18" charset="0"/>
              <a:ea typeface="Cambria Math" panose="02040503050406030204" pitchFamily="18" charset="0"/>
              <a:cs typeface="Sakkal Majalla" panose="02000000000000000000" pitchFamily="2" charset="-78"/>
            </a:endParaRPr>
          </a:p>
          <a:p>
            <a:pPr marL="536575" lvl="0" indent="-268288" algn="just">
              <a:lnSpc>
                <a:spcPct val="130000"/>
              </a:lnSpc>
              <a:buSzPts val="1800"/>
              <a:buFont typeface="Wingdings" panose="05000000000000000000" pitchFamily="2" charset="2"/>
              <a:buChar char="§"/>
            </a:pPr>
            <a:r>
              <a:rPr lang="ar-EG" sz="3600" b="1" dirty="0">
                <a:latin typeface="Cambria Math" panose="02040503050406030204" pitchFamily="18" charset="0"/>
                <a:ea typeface="Cambria Math" panose="02040503050406030204" pitchFamily="18" charset="0"/>
                <a:cs typeface="Sakkal Majalla" panose="02000000000000000000" pitchFamily="2" charset="-78"/>
              </a:rPr>
              <a:t>نقطة المسار </a:t>
            </a:r>
            <a:r>
              <a:rPr lang="en-US" sz="2800" b="1" i="1" dirty="0">
                <a:latin typeface="Cambria Math" panose="02040503050406030204" pitchFamily="18" charset="0"/>
                <a:ea typeface="Cambria Math" panose="02040503050406030204" pitchFamily="18" charset="0"/>
                <a:cs typeface="Sakkal Majalla" panose="02000000000000000000" pitchFamily="2" charset="-78"/>
              </a:rPr>
              <a:t>Trace point</a:t>
            </a:r>
            <a:r>
              <a:rPr lang="ar-EG" sz="3200" b="1" dirty="0">
                <a:latin typeface="Cambria Math" panose="02040503050406030204" pitchFamily="18" charset="0"/>
                <a:ea typeface="Cambria Math" panose="02040503050406030204" pitchFamily="18" charset="0"/>
                <a:cs typeface="Sakkal Majalla" panose="02000000000000000000" pitchFamily="2" charset="-78"/>
              </a:rPr>
              <a:t>: </a:t>
            </a:r>
            <a:r>
              <a:rPr lang="ar-EG" sz="3600" dirty="0">
                <a:latin typeface="Cambria Math" panose="02040503050406030204" pitchFamily="18" charset="0"/>
                <a:ea typeface="Cambria Math" panose="02040503050406030204" pitchFamily="18" charset="0"/>
                <a:cs typeface="Sakkal Majalla" panose="02000000000000000000" pitchFamily="2" charset="-78"/>
              </a:rPr>
              <a:t>هي نقطة مرجعية على التابع يتم إستخدامها في إنشاء منحنى الخطوة للكامة </a:t>
            </a:r>
            <a:r>
              <a:rPr lang="en-US" sz="3200" i="1" dirty="0">
                <a:latin typeface="Cambria Math" panose="02040503050406030204" pitchFamily="18" charset="0"/>
                <a:ea typeface="Cambria Math" panose="02040503050406030204" pitchFamily="18" charset="0"/>
                <a:cs typeface="Sakkal Majalla" panose="02000000000000000000" pitchFamily="2" charset="-78"/>
              </a:rPr>
              <a:t>Pitch curve</a:t>
            </a:r>
            <a:r>
              <a:rPr lang="ar-EG" sz="3600" dirty="0">
                <a:latin typeface="Cambria Math" panose="02040503050406030204" pitchFamily="18" charset="0"/>
                <a:ea typeface="Cambria Math" panose="02040503050406030204" pitchFamily="18" charset="0"/>
                <a:cs typeface="Sakkal Majalla" panose="02000000000000000000" pitchFamily="2" charset="-78"/>
              </a:rPr>
              <a:t> وتختلف تلك النقطة بإختلاف نوع التابع ففي حالة التابع ذو الحافة المدببة فإن قمة الحافة تمثل تلك النقطة أما في حالة التابع ذو البكرة فإن مركز البكرة يمثل نقطة المسار</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a:t>
            </a:r>
            <a:endParaRPr lang="en-US" sz="36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364823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720080"/>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المصطلحات الهندسية للكامات الشعاعية</a:t>
            </a:r>
          </a:p>
        </p:txBody>
      </p:sp>
      <p:sp>
        <p:nvSpPr>
          <p:cNvPr id="3" name="Rectangle 2"/>
          <p:cNvSpPr/>
          <p:nvPr/>
        </p:nvSpPr>
        <p:spPr>
          <a:xfrm>
            <a:off x="1384875" y="980728"/>
            <a:ext cx="7488832" cy="5410712"/>
          </a:xfrm>
          <a:prstGeom prst="rect">
            <a:avLst/>
          </a:prstGeom>
        </p:spPr>
        <p:txBody>
          <a:bodyPr wrap="square">
            <a:spAutoFit/>
          </a:bodyPr>
          <a:lstStyle/>
          <a:p>
            <a:pPr marL="457200" lvl="0" indent="-188913" algn="just">
              <a:lnSpc>
                <a:spcPct val="120000"/>
              </a:lnSpc>
              <a:buSzPts val="1800"/>
              <a:buFont typeface="Wingdings" panose="05000000000000000000" pitchFamily="2" charset="2"/>
              <a:buChar char="§"/>
            </a:pPr>
            <a:r>
              <a:rPr lang="ar-EG" sz="3200" b="1" dirty="0" smtClean="0">
                <a:latin typeface="Cambria Math"/>
                <a:ea typeface="Calibri"/>
                <a:cs typeface="Sakkal Majalla"/>
              </a:rPr>
              <a:t>زاوية </a:t>
            </a:r>
            <a:r>
              <a:rPr lang="ar-EG" sz="3200" b="1" dirty="0">
                <a:latin typeface="Cambria Math"/>
                <a:ea typeface="Calibri"/>
                <a:cs typeface="Sakkal Majalla"/>
              </a:rPr>
              <a:t>الضغط </a:t>
            </a:r>
            <a:r>
              <a:rPr lang="en-US" sz="2800" b="1" i="1" dirty="0">
                <a:latin typeface="Cambria Math"/>
                <a:ea typeface="Calibri"/>
                <a:cs typeface="Sakkal Majalla"/>
              </a:rPr>
              <a:t>Pressure angle</a:t>
            </a:r>
            <a:r>
              <a:rPr lang="ar-EG" sz="2800" b="1" dirty="0">
                <a:latin typeface="Cambria Math"/>
                <a:ea typeface="Calibri"/>
                <a:cs typeface="Sakkal Majalla"/>
              </a:rPr>
              <a:t>: </a:t>
            </a:r>
            <a:r>
              <a:rPr lang="ar-EG" sz="3200" dirty="0">
                <a:latin typeface="Cambria Math"/>
                <a:ea typeface="Calibri"/>
                <a:cs typeface="Sakkal Majalla"/>
              </a:rPr>
              <a:t>هي الزاوية بين إتجاه حركة التابع والمحور العمودي لمنحنى الخطوة وتعتبر هذه الزاوية مهمة عند تصميم المخطط التفصيلي للكامة. وإذا كانت هذه الزاوية كبيرة جدا في التابع الترددي فإن التابع سوف يحدث له إلتصاق في كرسي المحور الخاص </a:t>
            </a:r>
            <a:r>
              <a:rPr lang="ar-EG" sz="3200" dirty="0" smtClean="0">
                <a:latin typeface="Cambria Math"/>
                <a:ea typeface="Calibri"/>
                <a:cs typeface="Sakkal Majalla"/>
              </a:rPr>
              <a:t>به.</a:t>
            </a:r>
          </a:p>
          <a:p>
            <a:pPr marL="457200" lvl="0" indent="-188913" algn="just">
              <a:lnSpc>
                <a:spcPct val="120000"/>
              </a:lnSpc>
              <a:buSzPts val="1800"/>
              <a:buFont typeface="Wingdings" panose="05000000000000000000" pitchFamily="2" charset="2"/>
              <a:buChar char="§"/>
            </a:pPr>
            <a:r>
              <a:rPr lang="ar-EG" sz="3200" b="1" dirty="0" smtClean="0">
                <a:latin typeface="Cambria Math"/>
                <a:ea typeface="Calibri"/>
                <a:cs typeface="Sakkal Majalla"/>
              </a:rPr>
              <a:t>نقطة </a:t>
            </a:r>
            <a:r>
              <a:rPr lang="ar-EG" sz="3200" b="1" dirty="0">
                <a:latin typeface="Cambria Math"/>
                <a:ea typeface="Calibri"/>
                <a:cs typeface="Sakkal Majalla"/>
              </a:rPr>
              <a:t>الخطوة </a:t>
            </a:r>
            <a:r>
              <a:rPr lang="en-US" sz="2800" b="1" i="1" dirty="0">
                <a:latin typeface="Cambria Math"/>
                <a:ea typeface="Calibri"/>
                <a:cs typeface="Sakkal Majalla"/>
              </a:rPr>
              <a:t>Pitch point</a:t>
            </a:r>
            <a:r>
              <a:rPr lang="ar-EG" sz="2800" b="1" dirty="0">
                <a:latin typeface="Cambria Math"/>
                <a:ea typeface="Calibri"/>
                <a:cs typeface="Sakkal Majalla"/>
              </a:rPr>
              <a:t>: </a:t>
            </a:r>
            <a:r>
              <a:rPr lang="ar-EG" sz="3200" dirty="0">
                <a:latin typeface="Cambria Math"/>
                <a:ea typeface="Calibri"/>
                <a:cs typeface="Sakkal Majalla"/>
              </a:rPr>
              <a:t>هي النقطة على منحنى الخطوة والتي عندها تكون زاوية الضغط أكبر </a:t>
            </a:r>
            <a:r>
              <a:rPr lang="ar-EG" sz="3200" dirty="0" smtClean="0">
                <a:latin typeface="Cambria Math"/>
                <a:ea typeface="Calibri"/>
                <a:cs typeface="Sakkal Majalla"/>
              </a:rPr>
              <a:t>مايمكن.</a:t>
            </a:r>
          </a:p>
          <a:p>
            <a:pPr marL="457200" indent="-188913" algn="just">
              <a:lnSpc>
                <a:spcPct val="120000"/>
              </a:lnSpc>
              <a:buSzPts val="1800"/>
              <a:buFont typeface="Wingdings" panose="05000000000000000000" pitchFamily="2" charset="2"/>
              <a:buChar char="§"/>
            </a:pPr>
            <a:r>
              <a:rPr lang="ar-EG" sz="3200" b="1" dirty="0">
                <a:latin typeface="Cambria Math"/>
                <a:ea typeface="Calibri"/>
                <a:cs typeface="Sakkal Majalla"/>
              </a:rPr>
              <a:t>دائرة </a:t>
            </a:r>
            <a:r>
              <a:rPr lang="ar-EG" sz="3200" b="1" dirty="0" smtClean="0">
                <a:latin typeface="Cambria Math"/>
                <a:ea typeface="Calibri"/>
                <a:cs typeface="Sakkal Majalla"/>
              </a:rPr>
              <a:t>الخطوة  </a:t>
            </a:r>
            <a:r>
              <a:rPr lang="en-US" sz="2800" b="1" i="1" dirty="0">
                <a:latin typeface="Cambria Math"/>
                <a:ea typeface="Calibri"/>
                <a:cs typeface="Sakkal Majalla"/>
              </a:rPr>
              <a:t>Pitch circle</a:t>
            </a:r>
            <a:r>
              <a:rPr lang="ar-EG" sz="3200" b="1" dirty="0">
                <a:latin typeface="Cambria Math"/>
                <a:ea typeface="Calibri"/>
                <a:cs typeface="Sakkal Majalla"/>
              </a:rPr>
              <a:t>: </a:t>
            </a:r>
            <a:r>
              <a:rPr lang="ar-EG" sz="3200" dirty="0">
                <a:latin typeface="Cambria Math"/>
                <a:ea typeface="Calibri"/>
                <a:cs typeface="Sakkal Majalla"/>
              </a:rPr>
              <a:t>هي الدائرة التي يتم رسمها من مركز الكامة بإستخدام نقاط الخطوة</a:t>
            </a:r>
            <a:r>
              <a:rPr lang="ar-EG" sz="3200" dirty="0" smtClean="0">
                <a:latin typeface="Cambria Math"/>
                <a:ea typeface="Calibri"/>
                <a:cs typeface="Sakkal Majalla"/>
              </a:rPr>
              <a:t>.</a:t>
            </a:r>
            <a:endParaRPr lang="en-US" sz="3200" dirty="0">
              <a:effectLst/>
              <a:latin typeface="Calibri"/>
              <a:ea typeface="Calibri"/>
              <a:cs typeface="Arial"/>
            </a:endParaRPr>
          </a:p>
        </p:txBody>
      </p:sp>
    </p:spTree>
    <p:extLst>
      <p:ext uri="{BB962C8B-B14F-4D97-AF65-F5344CB8AC3E}">
        <p14:creationId xmlns:p14="http://schemas.microsoft.com/office/powerpoint/2010/main" val="3585008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720080"/>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المصطلحات الهندسية للكامات الشعاعية</a:t>
            </a:r>
          </a:p>
        </p:txBody>
      </p:sp>
      <p:sp>
        <p:nvSpPr>
          <p:cNvPr id="3" name="Rectangle 2"/>
          <p:cNvSpPr/>
          <p:nvPr/>
        </p:nvSpPr>
        <p:spPr>
          <a:xfrm>
            <a:off x="1384875" y="1340768"/>
            <a:ext cx="7488832" cy="4524315"/>
          </a:xfrm>
          <a:prstGeom prst="rect">
            <a:avLst/>
          </a:prstGeom>
        </p:spPr>
        <p:txBody>
          <a:bodyPr wrap="square">
            <a:spAutoFit/>
          </a:bodyPr>
          <a:lstStyle/>
          <a:p>
            <a:pPr marL="457200" lvl="0" indent="-188913" algn="just">
              <a:lnSpc>
                <a:spcPct val="150000"/>
              </a:lnSpc>
              <a:buSzPts val="1800"/>
              <a:buFont typeface="Wingdings" panose="05000000000000000000" pitchFamily="2" charset="2"/>
              <a:buChar char="§"/>
            </a:pPr>
            <a:r>
              <a:rPr lang="ar-EG" sz="3200" b="1" dirty="0">
                <a:latin typeface="Cambria Math"/>
                <a:ea typeface="Calibri"/>
                <a:cs typeface="Sakkal Majalla"/>
              </a:rPr>
              <a:t>منحنى الخطوة </a:t>
            </a:r>
            <a:r>
              <a:rPr lang="en-US" sz="2800" b="1" i="1" dirty="0">
                <a:latin typeface="Cambria Math"/>
                <a:ea typeface="Calibri"/>
                <a:cs typeface="Sakkal Majalla"/>
              </a:rPr>
              <a:t>Pitch curve</a:t>
            </a:r>
            <a:r>
              <a:rPr lang="ar-EG" sz="2800" b="1" dirty="0">
                <a:latin typeface="Cambria Math"/>
                <a:ea typeface="Calibri"/>
                <a:cs typeface="Sakkal Majalla"/>
              </a:rPr>
              <a:t>: </a:t>
            </a:r>
            <a:r>
              <a:rPr lang="ar-EG" sz="3200" dirty="0">
                <a:latin typeface="Cambria Math"/>
                <a:ea typeface="Calibri"/>
                <a:cs typeface="Sakkal Majalla"/>
              </a:rPr>
              <a:t>هو المنحني الذي يتم إنشاؤه من نقطة المسار وذلك عندما يتحرك التابع بالنسبة لحركة الكامة. ويختلف المنحنى بإختلاف نوع التابع ففي حالة التابع ذو الحافة المدببة فإن منحنى التابع والكامة يكونا متطابقين أما في حالة </a:t>
            </a:r>
            <a:r>
              <a:rPr lang="ar-EG" sz="3200" spc="40" dirty="0">
                <a:latin typeface="Cambria Math"/>
                <a:ea typeface="Calibri"/>
                <a:cs typeface="Sakkal Majalla"/>
              </a:rPr>
              <a:t>التابع ذو البكرة فإن منحنى الخطوة للتابع والكامة يبعدان عن بعضهما بمقدار نصف قطر البكرة</a:t>
            </a:r>
            <a:r>
              <a:rPr lang="ar-EG" sz="3200" spc="40" dirty="0" smtClean="0">
                <a:latin typeface="Cambria Math"/>
                <a:ea typeface="Calibri"/>
                <a:cs typeface="Sakkal Majalla"/>
              </a:rPr>
              <a:t>.</a:t>
            </a:r>
            <a:endParaRPr lang="en-US" sz="2000" dirty="0">
              <a:latin typeface="Calibri"/>
              <a:ea typeface="Calibri"/>
              <a:cs typeface="Arial"/>
            </a:endParaRPr>
          </a:p>
        </p:txBody>
      </p:sp>
    </p:spTree>
    <p:extLst>
      <p:ext uri="{BB962C8B-B14F-4D97-AF65-F5344CB8AC3E}">
        <p14:creationId xmlns:p14="http://schemas.microsoft.com/office/powerpoint/2010/main" val="4273437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720080"/>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المصطلحات الهندسية للكامات الشعاعية</a:t>
            </a:r>
          </a:p>
        </p:txBody>
      </p:sp>
      <p:sp>
        <p:nvSpPr>
          <p:cNvPr id="3" name="Rectangle 2"/>
          <p:cNvSpPr/>
          <p:nvPr/>
        </p:nvSpPr>
        <p:spPr>
          <a:xfrm>
            <a:off x="1384875" y="1088152"/>
            <a:ext cx="7488832" cy="5509200"/>
          </a:xfrm>
          <a:prstGeom prst="rect">
            <a:avLst/>
          </a:prstGeom>
        </p:spPr>
        <p:txBody>
          <a:bodyPr wrap="square">
            <a:spAutoFit/>
          </a:bodyPr>
          <a:lstStyle/>
          <a:p>
            <a:pPr marL="457200" lvl="0" indent="-284163" algn="just">
              <a:lnSpc>
                <a:spcPct val="110000"/>
              </a:lnSpc>
              <a:buSzPts val="1800"/>
              <a:buFont typeface="Wingdings" panose="05000000000000000000" pitchFamily="2" charset="2"/>
              <a:buChar char="§"/>
            </a:pPr>
            <a:r>
              <a:rPr lang="ar-EG" sz="3200" b="1" dirty="0" smtClean="0">
                <a:latin typeface="Cambria Math"/>
                <a:ea typeface="Calibri"/>
                <a:cs typeface="Sakkal Majalla"/>
              </a:rPr>
              <a:t>الدائرة </a:t>
            </a:r>
            <a:r>
              <a:rPr lang="ar-EG" sz="3200" b="1" dirty="0">
                <a:latin typeface="Cambria Math"/>
                <a:ea typeface="Calibri"/>
                <a:cs typeface="Sakkal Majalla"/>
              </a:rPr>
              <a:t>الرئيسية </a:t>
            </a:r>
            <a:r>
              <a:rPr lang="en-US" sz="2800" b="1" i="1" dirty="0">
                <a:latin typeface="Cambria Math"/>
                <a:ea typeface="Calibri"/>
                <a:cs typeface="Sakkal Majalla"/>
              </a:rPr>
              <a:t>Prime circle</a:t>
            </a:r>
            <a:r>
              <a:rPr lang="ar-EG" sz="2800" b="1" dirty="0">
                <a:latin typeface="Cambria Math"/>
                <a:ea typeface="Calibri"/>
                <a:cs typeface="Sakkal Majalla"/>
              </a:rPr>
              <a:t>: </a:t>
            </a:r>
            <a:r>
              <a:rPr lang="ar-EG" sz="3200" dirty="0">
                <a:latin typeface="Cambria Math"/>
                <a:ea typeface="Calibri"/>
                <a:cs typeface="Sakkal Majalla"/>
              </a:rPr>
              <a:t>هي دائرة يمكن رسمها من مركز الكامة وتكون مماسة لمنحنى الخطوة وتختلف هذه الدائرة بإختلاف نوع التابع ففي حالة التابع ذو الحافة المدببة والتابع المسطح فإن دائرة الأساس والدائرة الرئيسية يكونا متطابقين أما في حالة التابع ذو البكرة فإن الدائرة الرئيسية تكون أكبر من دائرة الأساس بمقدار نصف قطر للبكرة. </a:t>
            </a:r>
            <a:endParaRPr lang="en-US" sz="2000" dirty="0">
              <a:latin typeface="Calibri"/>
              <a:ea typeface="Calibri"/>
              <a:cs typeface="Arial"/>
            </a:endParaRPr>
          </a:p>
          <a:p>
            <a:pPr marL="457200" lvl="0" indent="-284163" algn="just">
              <a:lnSpc>
                <a:spcPct val="110000"/>
              </a:lnSpc>
              <a:buSzPts val="1800"/>
              <a:buFont typeface="Wingdings" panose="05000000000000000000" pitchFamily="2" charset="2"/>
              <a:buChar char="§"/>
            </a:pPr>
            <a:r>
              <a:rPr lang="ar-EG" sz="3200" b="1" dirty="0">
                <a:latin typeface="Cambria Math"/>
                <a:ea typeface="Calibri"/>
                <a:cs typeface="Sakkal Majalla"/>
              </a:rPr>
              <a:t>المشوار </a:t>
            </a:r>
            <a:r>
              <a:rPr lang="en-US" sz="2800" b="1" i="1" dirty="0">
                <a:latin typeface="Cambria Math"/>
                <a:ea typeface="Calibri"/>
                <a:cs typeface="Sakkal Majalla"/>
              </a:rPr>
              <a:t>Stroke</a:t>
            </a:r>
            <a:r>
              <a:rPr lang="ar-EG" sz="2800" b="1" dirty="0">
                <a:latin typeface="Cambria Math"/>
                <a:ea typeface="Calibri"/>
                <a:cs typeface="Sakkal Majalla"/>
              </a:rPr>
              <a:t>: </a:t>
            </a:r>
            <a:r>
              <a:rPr lang="ar-EG" sz="3200" dirty="0">
                <a:latin typeface="Cambria Math"/>
                <a:ea typeface="Calibri"/>
                <a:cs typeface="Sakkal Majalla"/>
              </a:rPr>
              <a:t>هي أقصى مسافة يتحركها التابع من النقطة الدنيا إلى النقطة العليا والتي يطلق عليها مشوار التابع.</a:t>
            </a:r>
            <a:r>
              <a:rPr lang="ar-EG" sz="2800" b="1" dirty="0">
                <a:latin typeface="Cambria Math"/>
                <a:ea typeface="Calibri"/>
                <a:cs typeface="Sakkal Majalla"/>
              </a:rPr>
              <a:t> </a:t>
            </a:r>
            <a:endParaRPr lang="en-US" sz="2000" dirty="0">
              <a:effectLst/>
              <a:latin typeface="Calibri"/>
              <a:ea typeface="Calibri"/>
              <a:cs typeface="Arial"/>
            </a:endParaRPr>
          </a:p>
        </p:txBody>
      </p:sp>
    </p:spTree>
    <p:extLst>
      <p:ext uri="{BB962C8B-B14F-4D97-AF65-F5344CB8AC3E}">
        <p14:creationId xmlns:p14="http://schemas.microsoft.com/office/powerpoint/2010/main" val="1783276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720080"/>
          </a:xfrm>
        </p:spPr>
        <p:txBody>
          <a:bodyPr>
            <a:noAutofit/>
          </a:bodyPr>
          <a:lstStyle/>
          <a:p>
            <a:pPr marL="18288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أنواع الحركات للتابع</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043609" y="1124744"/>
            <a:ext cx="7704856" cy="4524315"/>
          </a:xfrm>
          <a:prstGeom prst="rect">
            <a:avLst/>
          </a:prstGeom>
        </p:spPr>
        <p:txBody>
          <a:bodyPr wrap="square">
            <a:spAutoFit/>
          </a:bodyPr>
          <a:lstStyle/>
          <a:p>
            <a:pPr marL="361950" lvl="1" indent="-266700" algn="just">
              <a:lnSpc>
                <a:spcPct val="200000"/>
              </a:lnSpc>
              <a:buSzPts val="1800"/>
              <a:buFont typeface="Wingdings" panose="05000000000000000000" pitchFamily="2" charset="2"/>
              <a:buChar char="§"/>
            </a:pPr>
            <a:r>
              <a:rPr lang="ar-EG" sz="3600" spc="-150" dirty="0">
                <a:latin typeface="Cambria Math"/>
                <a:ea typeface="Calibri"/>
                <a:cs typeface="Sakkal Majalla"/>
              </a:rPr>
              <a:t>الحركة بسرعة </a:t>
            </a:r>
            <a:r>
              <a:rPr lang="ar-EG" sz="3600" spc="-150" dirty="0" smtClean="0">
                <a:latin typeface="Cambria Math"/>
                <a:ea typeface="Calibri"/>
                <a:cs typeface="Sakkal Majalla"/>
              </a:rPr>
              <a:t>منتظمة  </a:t>
            </a:r>
            <a:r>
              <a:rPr lang="en-US" sz="3200" i="1" spc="-150" dirty="0">
                <a:latin typeface="Cambria Math"/>
                <a:ea typeface="Calibri"/>
                <a:cs typeface="Sakkal Majalla"/>
              </a:rPr>
              <a:t>Uniform Velocity Motion</a:t>
            </a:r>
            <a:r>
              <a:rPr lang="en-US" sz="3200" spc="-150" dirty="0">
                <a:latin typeface="Cambria Math"/>
                <a:ea typeface="Calibri"/>
                <a:cs typeface="Sakkal Majalla"/>
              </a:rPr>
              <a:t> </a:t>
            </a:r>
            <a:endParaRPr lang="en-US" sz="3600" spc="-150" dirty="0">
              <a:latin typeface="Calibri"/>
              <a:ea typeface="Calibri"/>
              <a:cs typeface="Arial"/>
            </a:endParaRPr>
          </a:p>
          <a:p>
            <a:pPr marL="361950" lvl="1" indent="-266700" algn="just">
              <a:lnSpc>
                <a:spcPct val="200000"/>
              </a:lnSpc>
              <a:buSzPts val="1800"/>
              <a:buFont typeface="Wingdings" panose="05000000000000000000" pitchFamily="2" charset="2"/>
              <a:buChar char="§"/>
            </a:pPr>
            <a:r>
              <a:rPr lang="ar-EG" sz="3600" spc="-150" dirty="0">
                <a:latin typeface="Cambria Math"/>
                <a:ea typeface="Calibri"/>
                <a:cs typeface="Sakkal Majalla"/>
              </a:rPr>
              <a:t>حركة توافقية </a:t>
            </a:r>
            <a:r>
              <a:rPr lang="ar-EG" sz="3600" spc="-150" dirty="0" smtClean="0">
                <a:latin typeface="Cambria Math"/>
                <a:ea typeface="Calibri"/>
                <a:cs typeface="Sakkal Majalla"/>
              </a:rPr>
              <a:t>بسيطة  </a:t>
            </a:r>
            <a:r>
              <a:rPr lang="en-US" sz="3200" i="1" spc="-150" dirty="0">
                <a:latin typeface="Cambria Math"/>
                <a:ea typeface="Calibri"/>
                <a:cs typeface="Sakkal Majalla"/>
              </a:rPr>
              <a:t>Simple Harmonic Motion</a:t>
            </a:r>
            <a:r>
              <a:rPr lang="en-US" sz="3200" spc="-150" dirty="0">
                <a:latin typeface="Cambria Math"/>
                <a:ea typeface="Calibri"/>
                <a:cs typeface="Sakkal Majalla"/>
              </a:rPr>
              <a:t> </a:t>
            </a:r>
            <a:endParaRPr lang="en-US" sz="3600" spc="-150" dirty="0">
              <a:latin typeface="Calibri"/>
              <a:ea typeface="Calibri"/>
              <a:cs typeface="Arial"/>
            </a:endParaRPr>
          </a:p>
          <a:p>
            <a:pPr marL="361950" lvl="1" indent="-266700" algn="just">
              <a:lnSpc>
                <a:spcPct val="200000"/>
              </a:lnSpc>
              <a:buSzPts val="1800"/>
              <a:buFont typeface="Wingdings" panose="05000000000000000000" pitchFamily="2" charset="2"/>
              <a:buChar char="§"/>
            </a:pPr>
            <a:r>
              <a:rPr lang="ar-EG" sz="3600" spc="-150" dirty="0">
                <a:latin typeface="Cambria Math"/>
                <a:ea typeface="Calibri"/>
                <a:cs typeface="Sakkal Majalla"/>
              </a:rPr>
              <a:t>الحركة بعجلة </a:t>
            </a:r>
            <a:r>
              <a:rPr lang="ar-EG" sz="3600" spc="-150" dirty="0" smtClean="0">
                <a:latin typeface="Cambria Math"/>
                <a:ea typeface="Calibri"/>
                <a:cs typeface="Sakkal Majalla"/>
              </a:rPr>
              <a:t>منتظمة  </a:t>
            </a:r>
            <a:r>
              <a:rPr lang="en-US" sz="3200" i="1" spc="-150" dirty="0">
                <a:latin typeface="Cambria Math"/>
                <a:ea typeface="Calibri"/>
                <a:cs typeface="Sakkal Majalla"/>
              </a:rPr>
              <a:t>Uniform </a:t>
            </a:r>
            <a:r>
              <a:rPr lang="en-US" sz="3200" i="1" spc="-150" dirty="0" smtClean="0">
                <a:latin typeface="Cambria Math"/>
                <a:ea typeface="Calibri"/>
                <a:cs typeface="Sakkal Majalla"/>
              </a:rPr>
              <a:t>Acceleration </a:t>
            </a:r>
            <a:r>
              <a:rPr lang="en-US" sz="3200" i="1" spc="-150" dirty="0">
                <a:latin typeface="Cambria Math"/>
                <a:ea typeface="Calibri"/>
                <a:cs typeface="Sakkal Majalla"/>
              </a:rPr>
              <a:t>Motion</a:t>
            </a:r>
            <a:r>
              <a:rPr lang="en-US" sz="3200" spc="-150" dirty="0">
                <a:latin typeface="Cambria Math"/>
                <a:ea typeface="Calibri"/>
                <a:cs typeface="Sakkal Majalla"/>
              </a:rPr>
              <a:t> </a:t>
            </a:r>
            <a:endParaRPr lang="en-US" sz="3600" spc="-150" dirty="0">
              <a:latin typeface="Calibri"/>
              <a:ea typeface="Calibri"/>
              <a:cs typeface="Arial"/>
            </a:endParaRPr>
          </a:p>
          <a:p>
            <a:pPr marL="361950" lvl="1" indent="-266700" algn="just">
              <a:lnSpc>
                <a:spcPct val="200000"/>
              </a:lnSpc>
              <a:buSzPts val="1800"/>
              <a:buFont typeface="Wingdings" panose="05000000000000000000" pitchFamily="2" charset="2"/>
              <a:buChar char="§"/>
            </a:pPr>
            <a:r>
              <a:rPr lang="ar-EG" sz="3600" spc="-150" dirty="0">
                <a:latin typeface="Cambria Math"/>
                <a:ea typeface="Calibri"/>
                <a:cs typeface="Sakkal Majalla"/>
              </a:rPr>
              <a:t>حركة منحنية لنقطة على محيط </a:t>
            </a:r>
            <a:r>
              <a:rPr lang="ar-EG" sz="3600" spc="-150" dirty="0" smtClean="0">
                <a:latin typeface="Cambria Math"/>
                <a:ea typeface="Calibri"/>
                <a:cs typeface="Sakkal Majalla"/>
              </a:rPr>
              <a:t>كرة  </a:t>
            </a:r>
            <a:r>
              <a:rPr lang="en-US" sz="3200" i="1" spc="-150" dirty="0">
                <a:latin typeface="Cambria Math"/>
                <a:ea typeface="Calibri"/>
                <a:cs typeface="Sakkal Majalla"/>
              </a:rPr>
              <a:t>Cycloidal Motion</a:t>
            </a:r>
            <a:r>
              <a:rPr lang="en-US" sz="3600" spc="-150" dirty="0">
                <a:latin typeface="Cambria Math"/>
                <a:ea typeface="Calibri"/>
                <a:cs typeface="Sakkal Majalla"/>
              </a:rPr>
              <a:t> </a:t>
            </a:r>
            <a:endParaRPr lang="en-US" sz="3600" spc="-150" dirty="0">
              <a:effectLst/>
              <a:latin typeface="Calibri"/>
              <a:ea typeface="Calibri"/>
              <a:cs typeface="Arial"/>
            </a:endParaRPr>
          </a:p>
        </p:txBody>
      </p:sp>
    </p:spTree>
    <p:extLst>
      <p:ext uri="{BB962C8B-B14F-4D97-AF65-F5344CB8AC3E}">
        <p14:creationId xmlns:p14="http://schemas.microsoft.com/office/powerpoint/2010/main" val="3726590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88640"/>
            <a:ext cx="8100392" cy="864096"/>
          </a:xfrm>
        </p:spPr>
        <p:txBody>
          <a:bodyPr>
            <a:noAutofit/>
          </a:bodyPr>
          <a:lstStyle/>
          <a:p>
            <a:pPr marL="182880" algn="ctr"/>
            <a:r>
              <a:rPr lang="ar-EG" sz="3600" b="1" spc="-1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منحنيات الإزاحة والسرعة والعجلة لحركة تابع بسرعة منتظمة</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77630"/>
            <a:ext cx="52565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78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88640"/>
            <a:ext cx="8208912" cy="864096"/>
          </a:xfrm>
        </p:spPr>
        <p:txBody>
          <a:bodyPr>
            <a:noAutofit/>
          </a:bodyPr>
          <a:lstStyle/>
          <a:p>
            <a:pPr marL="182880" algn="ctr"/>
            <a:r>
              <a:rPr lang="ar-EG" sz="36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منحنيات الإزاحة والسرعة والعجلة </a:t>
            </a:r>
            <a:r>
              <a:rPr lang="ar-EG" sz="3600" b="1" spc="-200"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المعدلة لحركة </a:t>
            </a:r>
            <a:r>
              <a:rPr lang="ar-EG" sz="36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بسرعة منتظمة</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1052736"/>
            <a:ext cx="525658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660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88640"/>
            <a:ext cx="8208912" cy="864096"/>
          </a:xfrm>
        </p:spPr>
        <p:txBody>
          <a:bodyPr>
            <a:noAutofit/>
          </a:bodyPr>
          <a:lstStyle/>
          <a:p>
            <a:pPr marL="182880" algn="ctr"/>
            <a:r>
              <a:rPr lang="ar-EG" sz="34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منحنيات الإزاحة والسرعة والعجلة لتابع يتحرك بحركة توافقية بسيطة</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544615" cy="53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160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88640"/>
            <a:ext cx="8208912" cy="864096"/>
          </a:xfrm>
        </p:spPr>
        <p:txBody>
          <a:bodyPr>
            <a:noAutofit/>
          </a:bodyPr>
          <a:lstStyle/>
          <a:p>
            <a:pPr marL="182880" algn="ctr"/>
            <a:r>
              <a:rPr lang="ar-EG" sz="3400" b="1" spc="-1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رسم منحنى الإزاحة لتابع يتحرك بحركة توافقية بسيطة</a:t>
            </a:r>
          </a:p>
        </p:txBody>
      </p:sp>
      <p:sp>
        <p:nvSpPr>
          <p:cNvPr id="3" name="Rectangle 2"/>
          <p:cNvSpPr/>
          <p:nvPr/>
        </p:nvSpPr>
        <p:spPr>
          <a:xfrm>
            <a:off x="1243790" y="1196752"/>
            <a:ext cx="7560840" cy="5189113"/>
          </a:xfrm>
          <a:prstGeom prst="rect">
            <a:avLst/>
          </a:prstGeom>
        </p:spPr>
        <p:txBody>
          <a:bodyPr wrap="square">
            <a:spAutoFit/>
          </a:bodyPr>
          <a:lstStyle/>
          <a:p>
            <a:pPr marL="342900" lvl="0" indent="-342900" algn="just">
              <a:lnSpc>
                <a:spcPct val="115000"/>
              </a:lnSpc>
              <a:buSzPts val="1800"/>
              <a:buFont typeface="Wingdings" panose="05000000000000000000" pitchFamily="2" charset="2"/>
              <a:buChar char="§"/>
              <a:tabLst>
                <a:tab pos="1831975" algn="l"/>
              </a:tabLst>
            </a:pP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رسم </a:t>
            </a:r>
            <a:r>
              <a:rPr lang="ar-EG" sz="3600" dirty="0">
                <a:latin typeface="Cambria Math" panose="02040503050406030204" pitchFamily="18" charset="0"/>
                <a:ea typeface="Cambria Math" panose="02040503050406030204" pitchFamily="18" charset="0"/>
                <a:cs typeface="Sakkal Majalla" panose="02000000000000000000" pitchFamily="2" charset="-78"/>
              </a:rPr>
              <a:t>نصف دائرة قطرها يمثل مشوار التابع.</a:t>
            </a:r>
            <a:endParaRPr lang="en-US" sz="2400" dirty="0">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15000"/>
              </a:lnSpc>
              <a:buSzPts val="1800"/>
              <a:buFont typeface="Wingdings" panose="05000000000000000000" pitchFamily="2" charset="2"/>
              <a:buChar char="§"/>
              <a:tabLst>
                <a:tab pos="1831975" algn="l"/>
              </a:tabLst>
            </a:pPr>
            <a:r>
              <a:rPr lang="ar-EG" sz="3600" dirty="0">
                <a:latin typeface="Cambria Math" panose="02040503050406030204" pitchFamily="18" charset="0"/>
                <a:ea typeface="Cambria Math" panose="02040503050406030204" pitchFamily="18" charset="0"/>
                <a:cs typeface="Sakkal Majalla" panose="02000000000000000000" pitchFamily="2" charset="-78"/>
              </a:rPr>
              <a:t>تقسيم النصف دائرة إلى عدد متساوي من الأقسام ولتكن </a:t>
            </a:r>
            <a:r>
              <a:rPr lang="en-US" sz="3200" dirty="0">
                <a:latin typeface="Cambria Math" panose="02040503050406030204" pitchFamily="18" charset="0"/>
                <a:ea typeface="Cambria Math" panose="02040503050406030204" pitchFamily="18" charset="0"/>
                <a:cs typeface="Sakkal Majalla" panose="02000000000000000000" pitchFamily="2" charset="-78"/>
              </a:rPr>
              <a:t>8</a:t>
            </a:r>
            <a:r>
              <a:rPr lang="ar-EG" sz="3600" dirty="0">
                <a:latin typeface="Cambria Math" panose="02040503050406030204" pitchFamily="18" charset="0"/>
                <a:ea typeface="Cambria Math" panose="02040503050406030204" pitchFamily="18" charset="0"/>
                <a:cs typeface="Sakkal Majalla" panose="02000000000000000000" pitchFamily="2" charset="-78"/>
              </a:rPr>
              <a:t> أقسام.</a:t>
            </a:r>
            <a:endParaRPr lang="en-US" sz="2400" dirty="0">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15000"/>
              </a:lnSpc>
              <a:buSzPts val="1800"/>
              <a:buFont typeface="Wingdings" panose="05000000000000000000" pitchFamily="2" charset="2"/>
              <a:buChar char="§"/>
              <a:tabLst>
                <a:tab pos="1831975" algn="l"/>
              </a:tabLst>
            </a:pPr>
            <a:r>
              <a:rPr lang="ar-EG" sz="3600" dirty="0">
                <a:latin typeface="Cambria Math" panose="02040503050406030204" pitchFamily="18" charset="0"/>
                <a:ea typeface="Cambria Math" panose="02040503050406030204" pitchFamily="18" charset="0"/>
                <a:cs typeface="Sakkal Majalla" panose="02000000000000000000" pitchFamily="2" charset="-78"/>
              </a:rPr>
              <a:t>تقسيم الإزاحة الزاوية للكامة خلال مشواري الصعود والرجوع إلى نفس العدد من الأقسام السابقة.</a:t>
            </a:r>
            <a:endParaRPr lang="en-US" sz="2400" dirty="0">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15000"/>
              </a:lnSpc>
              <a:buSzPts val="1800"/>
              <a:buFont typeface="Wingdings" panose="05000000000000000000" pitchFamily="2" charset="2"/>
              <a:buChar char="§"/>
              <a:tabLst>
                <a:tab pos="1831975" algn="l"/>
              </a:tabLst>
            </a:pPr>
            <a:r>
              <a:rPr lang="ar-EG" sz="3600" dirty="0">
                <a:latin typeface="Cambria Math" panose="02040503050406030204" pitchFamily="18" charset="0"/>
                <a:ea typeface="Cambria Math" panose="02040503050406030204" pitchFamily="18" charset="0"/>
                <a:cs typeface="Sakkal Majalla" panose="02000000000000000000" pitchFamily="2" charset="-78"/>
              </a:rPr>
              <a:t>يتم الحصول على منحنى الإزاحة عن طريق الإسقاط </a:t>
            </a:r>
            <a:r>
              <a:rPr lang="en-US" sz="3200" i="1" dirty="0">
                <a:latin typeface="Cambria Math" panose="02040503050406030204" pitchFamily="18" charset="0"/>
                <a:ea typeface="Cambria Math" panose="02040503050406030204" pitchFamily="18" charset="0"/>
                <a:cs typeface="Sakkal Majalla" panose="02000000000000000000" pitchFamily="2" charset="-78"/>
              </a:rPr>
              <a:t>Projecting</a:t>
            </a:r>
            <a:r>
              <a:rPr lang="ar-EG" sz="3600" dirty="0">
                <a:latin typeface="Cambria Math" panose="02040503050406030204" pitchFamily="18" charset="0"/>
                <a:ea typeface="Cambria Math" panose="02040503050406030204" pitchFamily="18" charset="0"/>
                <a:cs typeface="Sakkal Majalla" panose="02000000000000000000" pitchFamily="2" charset="-78"/>
              </a:rPr>
              <a:t> للنقط كما هو موضح في الجزء </a:t>
            </a:r>
            <a:r>
              <a:rPr lang="en-US" sz="3200" dirty="0">
                <a:latin typeface="Cambria Math" panose="02040503050406030204" pitchFamily="18" charset="0"/>
                <a:ea typeface="Cambria Math" panose="02040503050406030204" pitchFamily="18" charset="0"/>
                <a:cs typeface="Sakkal Majalla" panose="02000000000000000000" pitchFamily="2" charset="-78"/>
              </a:rPr>
              <a:t>(a)</a:t>
            </a:r>
            <a:r>
              <a:rPr lang="ar-EG" sz="3600" dirty="0">
                <a:latin typeface="Cambria Math" panose="02040503050406030204" pitchFamily="18" charset="0"/>
                <a:ea typeface="Cambria Math" panose="02040503050406030204" pitchFamily="18" charset="0"/>
                <a:cs typeface="Sakkal Majalla" panose="02000000000000000000" pitchFamily="2" charset="-78"/>
              </a:rPr>
              <a:t> من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الشكل.</a:t>
            </a:r>
            <a:endParaRPr lang="ar-EG" sz="2400" dirty="0" smtClean="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820840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88640"/>
            <a:ext cx="8208912" cy="864096"/>
          </a:xfrm>
        </p:spPr>
        <p:txBody>
          <a:bodyPr>
            <a:noAutofit/>
          </a:bodyPr>
          <a:lstStyle/>
          <a:p>
            <a:pPr marL="182880" algn="ctr"/>
            <a:r>
              <a:rPr lang="ar-EG" sz="3400" b="1" spc="-1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رسم منحنى الإزاحة لتابع يتحرك بحركة توافقية بسيطة</a:t>
            </a:r>
          </a:p>
        </p:txBody>
      </p:sp>
      <p:sp>
        <p:nvSpPr>
          <p:cNvPr id="3" name="Rectangle 2"/>
          <p:cNvSpPr/>
          <p:nvPr/>
        </p:nvSpPr>
        <p:spPr>
          <a:xfrm>
            <a:off x="1259632" y="1196752"/>
            <a:ext cx="7560840" cy="5189113"/>
          </a:xfrm>
          <a:prstGeom prst="rect">
            <a:avLst/>
          </a:prstGeom>
        </p:spPr>
        <p:txBody>
          <a:bodyPr wrap="square">
            <a:spAutoFit/>
          </a:bodyPr>
          <a:lstStyle/>
          <a:p>
            <a:pPr lvl="0" algn="just">
              <a:lnSpc>
                <a:spcPct val="115000"/>
              </a:lnSpc>
              <a:buSzPts val="1800"/>
              <a:tabLst>
                <a:tab pos="1831975" algn="l"/>
              </a:tabLst>
            </a:pP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وحيث </a:t>
            </a:r>
            <a:r>
              <a:rPr lang="ar-EG" sz="3600" dirty="0">
                <a:latin typeface="Cambria Math" panose="02040503050406030204" pitchFamily="18" charset="0"/>
                <a:ea typeface="Cambria Math" panose="02040503050406030204" pitchFamily="18" charset="0"/>
                <a:cs typeface="Sakkal Majalla" panose="02000000000000000000" pitchFamily="2" charset="-78"/>
              </a:rPr>
              <a:t>أن التابع يتحرك بحركة توافقية بسيطة فإن منحنى السرعة يمثل بدالة الجيب بينما منحنى العجلة يمثل بدالة جيب التمام. ونلاحظ في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الجزء</a:t>
            </a:r>
            <a:r>
              <a:rPr lang="en-US" sz="3200" dirty="0" smtClean="0">
                <a:latin typeface="Cambria Math" panose="02040503050406030204" pitchFamily="18" charset="0"/>
                <a:ea typeface="Cambria Math" panose="02040503050406030204" pitchFamily="18" charset="0"/>
                <a:cs typeface="Sakkal Majalla" panose="02000000000000000000" pitchFamily="2" charset="-78"/>
              </a:rPr>
              <a:t>(b</a:t>
            </a:r>
            <a:r>
              <a:rPr lang="en-US" sz="3200" dirty="0">
                <a:latin typeface="Cambria Math" panose="02040503050406030204" pitchFamily="18" charset="0"/>
                <a:ea typeface="Cambria Math" panose="02040503050406030204" pitchFamily="18" charset="0"/>
                <a:cs typeface="Sakkal Majalla" panose="02000000000000000000" pitchFamily="2" charset="-78"/>
              </a:rPr>
              <a:t>)</a:t>
            </a:r>
            <a:r>
              <a:rPr lang="en-US" sz="3600" dirty="0">
                <a:latin typeface="Cambria Math" panose="02040503050406030204" pitchFamily="18" charset="0"/>
                <a:ea typeface="Cambria Math" panose="02040503050406030204" pitchFamily="18" charset="0"/>
                <a:cs typeface="Sakkal Majalla" panose="02000000000000000000" pitchFamily="2" charset="-78"/>
              </a:rPr>
              <a:t>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 من </a:t>
            </a:r>
            <a:r>
              <a:rPr lang="ar-EG" sz="3600" dirty="0">
                <a:latin typeface="Cambria Math" panose="02040503050406030204" pitchFamily="18" charset="0"/>
                <a:ea typeface="Cambria Math" panose="02040503050406030204" pitchFamily="18" charset="0"/>
                <a:cs typeface="Sakkal Majalla" panose="02000000000000000000" pitchFamily="2" charset="-78"/>
              </a:rPr>
              <a:t>الشكل أن سرعة التابع تكون صفرا عند بداية ونهاية المشوار ثم تزيد تدريجيا وتصل إلى قيمتها القصوى عند منتصف المشوار ، بينما عجلة التابع الموضحة في الجزء </a:t>
            </a:r>
            <a:r>
              <a:rPr lang="en-US" sz="3200" dirty="0">
                <a:latin typeface="Cambria Math" panose="02040503050406030204" pitchFamily="18" charset="0"/>
                <a:ea typeface="Cambria Math" panose="02040503050406030204" pitchFamily="18" charset="0"/>
                <a:cs typeface="Sakkal Majalla" panose="02000000000000000000" pitchFamily="2" charset="-78"/>
              </a:rPr>
              <a:t>(c)</a:t>
            </a:r>
            <a:r>
              <a:rPr lang="ar-EG" sz="3600" dirty="0">
                <a:latin typeface="Cambria Math" panose="02040503050406030204" pitchFamily="18" charset="0"/>
                <a:ea typeface="Cambria Math" panose="02040503050406030204" pitchFamily="18" charset="0"/>
                <a:cs typeface="Sakkal Majalla" panose="02000000000000000000" pitchFamily="2" charset="-78"/>
              </a:rPr>
              <a:t> من الشكل تكون قيمتها القصوى عند بداية ونهاية المشوار وتصل إلى الصفر عند منتصف المشوار  للتابع.</a:t>
            </a:r>
            <a:endParaRPr lang="en-US" sz="24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48826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124328"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تعريف الكامة</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836712"/>
            <a:ext cx="7560840" cy="5909310"/>
          </a:xfrm>
          <a:prstGeom prst="rect">
            <a:avLst/>
          </a:prstGeom>
        </p:spPr>
        <p:txBody>
          <a:bodyPr wrap="square">
            <a:spAutoFit/>
          </a:bodyPr>
          <a:lstStyle/>
          <a:p>
            <a:pPr algn="just">
              <a:lnSpc>
                <a:spcPct val="150000"/>
              </a:lnSpc>
            </a:pP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تعرف الكامة </a:t>
            </a:r>
            <a:r>
              <a:rPr lang="en-US" sz="3200" i="1" dirty="0">
                <a:latin typeface="Cambria Math" panose="02040503050406030204" pitchFamily="18" charset="0"/>
                <a:ea typeface="Cambria Math" panose="02040503050406030204" pitchFamily="18" charset="0"/>
                <a:cs typeface="Sakkal Majalla" panose="02000000000000000000" pitchFamily="2" charset="-78"/>
              </a:rPr>
              <a:t>Cam</a:t>
            </a:r>
            <a:r>
              <a:rPr lang="ar-EG" sz="3600" dirty="0">
                <a:latin typeface="Cambria Math" panose="02040503050406030204" pitchFamily="18" charset="0"/>
                <a:ea typeface="Cambria Math" panose="02040503050406030204" pitchFamily="18" charset="0"/>
                <a:cs typeface="Sakkal Majalla" panose="02000000000000000000" pitchFamily="2" charset="-78"/>
              </a:rPr>
              <a:t>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بأنها عنصر </a:t>
            </a:r>
            <a:r>
              <a:rPr lang="ar-EG" sz="3600" dirty="0">
                <a:latin typeface="Cambria Math" panose="02040503050406030204" pitchFamily="18" charset="0"/>
                <a:ea typeface="Cambria Math" panose="02040503050406030204" pitchFamily="18" charset="0"/>
                <a:cs typeface="Sakkal Majalla" panose="02000000000000000000" pitchFamily="2" charset="-78"/>
              </a:rPr>
              <a:t>آلة دوار يحول الحركة الترددية إلى عنصر آخر يطلق عليه التابع </a:t>
            </a:r>
            <a:r>
              <a:rPr lang="en-US" sz="3600" i="1" dirty="0">
                <a:latin typeface="Cambria Math" panose="02040503050406030204" pitchFamily="18" charset="0"/>
                <a:ea typeface="Cambria Math" panose="02040503050406030204" pitchFamily="18" charset="0"/>
                <a:cs typeface="Sakkal Majalla" panose="02000000000000000000" pitchFamily="2" charset="-78"/>
              </a:rPr>
              <a:t>Follower</a:t>
            </a:r>
            <a:r>
              <a:rPr lang="en-US" sz="3600" dirty="0">
                <a:latin typeface="Cambria Math" panose="02040503050406030204" pitchFamily="18" charset="0"/>
                <a:ea typeface="Cambria Math" panose="02040503050406030204" pitchFamily="18" charset="0"/>
                <a:cs typeface="Sakkal Majalla" panose="02000000000000000000" pitchFamily="2" charset="-78"/>
              </a:rPr>
              <a:t> </a:t>
            </a:r>
            <a:r>
              <a:rPr lang="ar-EG" sz="3600" dirty="0">
                <a:latin typeface="Cambria Math" panose="02040503050406030204" pitchFamily="18" charset="0"/>
                <a:ea typeface="Cambria Math" panose="02040503050406030204" pitchFamily="18" charset="0"/>
                <a:cs typeface="Sakkal Majalla" panose="02000000000000000000" pitchFamily="2" charset="-78"/>
              </a:rPr>
              <a:t>وعلى ذلك فإن الكامة والتابع يمثلان عنصري مزدوجة فوقية أو عليا </a:t>
            </a:r>
            <a:r>
              <a:rPr lang="en-US" sz="3600" i="1" dirty="0">
                <a:latin typeface="Cambria Math" panose="02040503050406030204" pitchFamily="18" charset="0"/>
                <a:ea typeface="Cambria Math" panose="02040503050406030204" pitchFamily="18" charset="0"/>
                <a:cs typeface="Sakkal Majalla" panose="02000000000000000000" pitchFamily="2" charset="-78"/>
              </a:rPr>
              <a:t>Higher pair</a:t>
            </a:r>
            <a:r>
              <a:rPr lang="ar-EG" sz="3600" dirty="0">
                <a:latin typeface="Cambria Math" panose="02040503050406030204" pitchFamily="18" charset="0"/>
                <a:ea typeface="Cambria Math" panose="02040503050406030204" pitchFamily="18" charset="0"/>
                <a:cs typeface="Sakkal Majalla" panose="02000000000000000000" pitchFamily="2" charset="-78"/>
              </a:rPr>
              <a:t> وتتحرك الكامة عادة بسرعة منتظمة من خلال عمود نقل حركة بينما التابع يتم تحديد نوع حركته مسبقا أو أن حركته تكون تبعا لشكل الكامة</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a:t>
            </a:r>
            <a:endParaRPr lang="ar-EG" sz="36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741625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88640"/>
            <a:ext cx="7821028" cy="864096"/>
          </a:xfrm>
        </p:spPr>
        <p:txBody>
          <a:bodyPr>
            <a:noAutofit/>
          </a:bodyPr>
          <a:lstStyle/>
          <a:p>
            <a:pPr algn="ctr"/>
            <a:r>
              <a:rPr lang="ar-EG" sz="34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أقصى سرعة وأقصى عجلة للتابع </a:t>
            </a:r>
            <a:r>
              <a:rPr lang="ar-EG" sz="3400" b="1" spc="-200"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خلال مشواري الصعود والعودة</a:t>
            </a:r>
            <a:endParaRPr lang="ar-EG" sz="34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258473" y="1052736"/>
            <a:ext cx="7668344" cy="3420936"/>
          </a:xfrm>
          <a:prstGeom prst="rect">
            <a:avLst/>
          </a:prstGeom>
        </p:spPr>
        <p:txBody>
          <a:bodyPr wrap="square">
            <a:spAutoFit/>
          </a:bodyPr>
          <a:lstStyle/>
          <a:p>
            <a:pPr algn="just">
              <a:lnSpc>
                <a:spcPct val="130000"/>
              </a:lnSpc>
              <a:tabLst>
                <a:tab pos="0" algn="l"/>
                <a:tab pos="183197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في الشكل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التالي إذا </a:t>
            </a:r>
            <a:r>
              <a:rPr lang="ar-EG" sz="2800" dirty="0">
                <a:latin typeface="Cambria Math" panose="02040503050406030204" pitchFamily="18" charset="0"/>
                <a:ea typeface="Cambria Math" panose="02040503050406030204" pitchFamily="18" charset="0"/>
                <a:cs typeface="Sakkal Majalla" panose="02000000000000000000" pitchFamily="2" charset="-78"/>
              </a:rPr>
              <a:t>كانت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النقطة</a:t>
            </a:r>
            <a:r>
              <a:rPr lang="en-US" sz="2800" dirty="0" smtClean="0">
                <a:latin typeface="Cambria Math" panose="02040503050406030204" pitchFamily="18" charset="0"/>
                <a:ea typeface="Cambria Math" panose="02040503050406030204" pitchFamily="18" charset="0"/>
                <a:cs typeface="Sakkal Majalla" panose="02000000000000000000" pitchFamily="2" charset="-78"/>
              </a:rPr>
              <a:t>P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التي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سرعتها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الخطية</a:t>
            </a:r>
            <a:r>
              <a:rPr lang="en-US" sz="2800" dirty="0" err="1" smtClean="0">
                <a:latin typeface="Cambria Math" panose="02040503050406030204" pitchFamily="18" charset="0"/>
                <a:ea typeface="Cambria Math" panose="02040503050406030204" pitchFamily="18" charset="0"/>
                <a:cs typeface="Sakkal Majalla" panose="02000000000000000000" pitchFamily="2" charset="-78"/>
              </a:rPr>
              <a:t>v</a:t>
            </a:r>
            <a:r>
              <a:rPr lang="en-US" sz="2800" baseline="-25000" dirty="0" err="1" smtClean="0">
                <a:latin typeface="Cambria Math" panose="02040503050406030204" pitchFamily="18" charset="0"/>
                <a:ea typeface="Cambria Math" panose="02040503050406030204" pitchFamily="18" charset="0"/>
                <a:cs typeface="Sakkal Majalla" panose="02000000000000000000" pitchFamily="2" charset="-78"/>
              </a:rPr>
              <a:t>P</a:t>
            </a:r>
            <a:r>
              <a:rPr lang="en-US" sz="28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تدور </a:t>
            </a:r>
            <a:r>
              <a:rPr lang="ar-EG" sz="2800" dirty="0">
                <a:latin typeface="Cambria Math" panose="02040503050406030204" pitchFamily="18" charset="0"/>
                <a:ea typeface="Cambria Math" panose="02040503050406030204" pitchFamily="18" charset="0"/>
                <a:cs typeface="Sakkal Majalla" panose="02000000000000000000" pitchFamily="2" charset="-78"/>
              </a:rPr>
              <a:t>بسرعة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زاوية</a:t>
            </a:r>
            <a:r>
              <a:rPr lang="en-US" sz="2800" dirty="0" smtClean="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800" baseline="-25000" dirty="0">
                <a:latin typeface="Cambria Math" panose="02040503050406030204" pitchFamily="18" charset="0"/>
                <a:ea typeface="Cambria Math" panose="02040503050406030204" pitchFamily="18" charset="0"/>
                <a:cs typeface="Sakkal Majalla" panose="02000000000000000000" pitchFamily="2" charset="-78"/>
              </a:rPr>
              <a:t>P</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حول </a:t>
            </a:r>
            <a:r>
              <a:rPr lang="ar-EG" sz="2800" dirty="0">
                <a:latin typeface="Cambria Math" panose="02040503050406030204" pitchFamily="18" charset="0"/>
                <a:ea typeface="Cambria Math" panose="02040503050406030204" pitchFamily="18" charset="0"/>
                <a:cs typeface="Sakkal Majalla" panose="02000000000000000000" pitchFamily="2" charset="-78"/>
              </a:rPr>
              <a:t>محيط الدائرة الذي قطرها يساوي طول المشوار للتابع. من الشكل نلاحظ أن النقطة </a:t>
            </a:r>
            <a:r>
              <a:rPr lang="en-US" sz="2800" dirty="0">
                <a:latin typeface="Cambria Math" panose="02040503050406030204" pitchFamily="18" charset="0"/>
                <a:ea typeface="Cambria Math" panose="02040503050406030204" pitchFamily="18" charset="0"/>
                <a:cs typeface="Sakkal Majalla" panose="02000000000000000000" pitchFamily="2" charset="-78"/>
              </a:rPr>
              <a:t>P'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والتي </a:t>
            </a:r>
            <a:r>
              <a:rPr lang="ar-EG" sz="2800" dirty="0">
                <a:latin typeface="Cambria Math" panose="02040503050406030204" pitchFamily="18" charset="0"/>
                <a:ea typeface="Cambria Math" panose="02040503050406030204" pitchFamily="18" charset="0"/>
                <a:cs typeface="Sakkal Majalla" panose="02000000000000000000" pitchFamily="2" charset="-78"/>
              </a:rPr>
              <a:t>تمثل الإسقاط للنقطة </a:t>
            </a:r>
            <a:r>
              <a:rPr lang="en-US" sz="2800" dirty="0">
                <a:latin typeface="Cambria Math" panose="02040503050406030204" pitchFamily="18" charset="0"/>
                <a:ea typeface="Cambria Math" panose="02040503050406030204" pitchFamily="18" charset="0"/>
                <a:cs typeface="Sakkal Majalla" panose="02000000000000000000" pitchFamily="2" charset="-78"/>
              </a:rPr>
              <a:t>P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على </a:t>
            </a:r>
            <a:r>
              <a:rPr lang="ar-EG" sz="2800" dirty="0">
                <a:latin typeface="Cambria Math" panose="02040503050406030204" pitchFamily="18" charset="0"/>
                <a:ea typeface="Cambria Math" panose="02040503050406030204" pitchFamily="18" charset="0"/>
                <a:cs typeface="Sakkal Majalla" panose="02000000000000000000" pitchFamily="2" charset="-78"/>
              </a:rPr>
              <a:t>قطر الدائرة تعد نموذجا للحركة التوافقية البسيطة وهي الحركة التي يتحرك بها التابع ، وعلى ذلك فإن الحركة للتابع سوف تشبه الحركة للنقطة </a:t>
            </a:r>
            <a:r>
              <a:rPr lang="en-US" sz="2800" dirty="0">
                <a:latin typeface="Cambria Math" panose="02040503050406030204" pitchFamily="18" charset="0"/>
                <a:ea typeface="Cambria Math" panose="02040503050406030204" pitchFamily="18" charset="0"/>
                <a:cs typeface="Sakkal Majalla" panose="02000000000000000000" pitchFamily="2" charset="-78"/>
              </a:rPr>
              <a:t>P'</a:t>
            </a:r>
            <a:r>
              <a:rPr lang="ar-EG" sz="2800" dirty="0">
                <a:latin typeface="Cambria Math" panose="02040503050406030204" pitchFamily="18" charset="0"/>
                <a:ea typeface="Cambria Math" panose="02040503050406030204" pitchFamily="18" charset="0"/>
                <a:cs typeface="Sakkal Majalla" panose="02000000000000000000" pitchFamily="2" charset="-78"/>
              </a:rPr>
              <a:t>. نستنتج من هذا التحليل كلا مما يلي:</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12" r="4213"/>
          <a:stretch/>
        </p:blipFill>
        <p:spPr bwMode="auto">
          <a:xfrm>
            <a:off x="3635896" y="4473672"/>
            <a:ext cx="2952328" cy="223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172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88640"/>
            <a:ext cx="7821028" cy="648072"/>
          </a:xfrm>
        </p:spPr>
        <p:txBody>
          <a:bodyPr>
            <a:noAutofit/>
          </a:bodyPr>
          <a:lstStyle/>
          <a:p>
            <a:pPr algn="ctr"/>
            <a:r>
              <a:rPr lang="ar-EG" sz="34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أقصى سرعة وأقصى عجلة للتابع </a:t>
            </a:r>
            <a:r>
              <a:rPr lang="ar-EG" sz="3400" b="1" spc="-200"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خلال مشواري الصعود والعودة</a:t>
            </a:r>
            <a:endParaRPr lang="ar-EG" sz="34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sp>
            <p:nvSpPr>
              <p:cNvPr id="3" name="Rectangle 2"/>
              <p:cNvSpPr/>
              <p:nvPr/>
            </p:nvSpPr>
            <p:spPr>
              <a:xfrm>
                <a:off x="1907704" y="836712"/>
                <a:ext cx="6912768" cy="5863144"/>
              </a:xfrm>
              <a:prstGeom prst="rect">
                <a:avLst/>
              </a:prstGeom>
            </p:spPr>
            <p:txBody>
              <a:bodyPr wrap="square">
                <a:spAutoFit/>
              </a:bodyPr>
              <a:lstStyle/>
              <a:p>
                <a:pPr marL="800100" lvl="1" indent="-342900" algn="just">
                  <a:buSzPct val="100000"/>
                  <a:buFont typeface="Wingdings"/>
                  <a:buChar char=""/>
                  <a:tabLst>
                    <a:tab pos="1831975" algn="l"/>
                  </a:tabLst>
                </a:pPr>
                <a:r>
                  <a:rPr lang="ar-EG" sz="3200" dirty="0">
                    <a:latin typeface="Cambria Math"/>
                    <a:ea typeface="Calibri"/>
                    <a:cs typeface="Sakkal Majalla"/>
                  </a:rPr>
                  <a:t>السرعة المحيطية للنقطة </a:t>
                </a:r>
                <a:r>
                  <a:rPr lang="en-US" sz="2800" dirty="0">
                    <a:effectLst/>
                    <a:latin typeface="Cambria Math"/>
                    <a:ea typeface="Calibri"/>
                    <a:cs typeface="Sakkal Majalla"/>
                  </a:rPr>
                  <a:t>P'</a:t>
                </a:r>
                <a:r>
                  <a:rPr lang="ar-EG" sz="3200" dirty="0">
                    <a:effectLst/>
                    <a:latin typeface="Cambria Math"/>
                    <a:ea typeface="Calibri"/>
                    <a:cs typeface="Sakkal Majalla"/>
                  </a:rPr>
                  <a:t>.</a:t>
                </a:r>
                <a:endParaRPr lang="en-US" sz="2000" dirty="0">
                  <a:effectLst/>
                  <a:latin typeface="Calibri"/>
                  <a:ea typeface="Calibri"/>
                  <a:cs typeface="Arial"/>
                </a:endParaRPr>
              </a:p>
              <a:p>
                <a:pPr marL="889000">
                  <a:tabLst>
                    <a:tab pos="183197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𝑃</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𝜋</m:t>
                          </m:r>
                          <m:r>
                            <a:rPr lang="en-US" sz="3200" i="1">
                              <a:effectLst/>
                              <a:latin typeface="Cambria Math"/>
                              <a:ea typeface="Calibri"/>
                              <a:cs typeface="Sakkal Majalla"/>
                            </a:rPr>
                            <m:t>𝑆</m:t>
                          </m:r>
                        </m:num>
                        <m:den>
                          <m:r>
                            <a:rPr lang="en-US" sz="3200" i="1">
                              <a:effectLst/>
                              <a:latin typeface="Cambria Math"/>
                              <a:ea typeface="Calibri"/>
                              <a:cs typeface="Sakkal Majalla"/>
                            </a:rPr>
                            <m:t>2</m:t>
                          </m:r>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1</m:t>
                          </m:r>
                        </m:num>
                        <m:den>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𝑡</m:t>
                              </m:r>
                            </m:e>
                            <m:sub>
                              <m:r>
                                <a:rPr lang="en-US" sz="3200" i="1">
                                  <a:effectLst/>
                                  <a:latin typeface="Cambria Math"/>
                                  <a:ea typeface="Calibri"/>
                                  <a:cs typeface="Sakkal Majalla"/>
                                </a:rPr>
                                <m:t>𝑂</m:t>
                              </m:r>
                            </m:sub>
                          </m:sSub>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𝜋</m:t>
                          </m:r>
                          <m:r>
                            <a:rPr lang="en-US" sz="3200" i="1">
                              <a:effectLst/>
                              <a:latin typeface="Cambria Math"/>
                              <a:ea typeface="Calibri"/>
                              <a:cs typeface="Sakkal Majalla"/>
                            </a:rPr>
                            <m:t>𝑆</m:t>
                          </m:r>
                        </m:num>
                        <m:den>
                          <m:r>
                            <a:rPr lang="en-US" sz="3200" i="1">
                              <a:effectLst/>
                              <a:latin typeface="Cambria Math"/>
                              <a:ea typeface="Calibri"/>
                              <a:cs typeface="Sakkal Majalla"/>
                            </a:rPr>
                            <m:t>2</m:t>
                          </m:r>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𝜔</m:t>
                          </m:r>
                        </m:num>
                        <m:den>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𝜃</m:t>
                              </m:r>
                            </m:e>
                            <m:sub>
                              <m:r>
                                <a:rPr lang="en-US" sz="3200" i="1">
                                  <a:effectLst/>
                                  <a:latin typeface="Cambria Math"/>
                                  <a:ea typeface="Calibri"/>
                                  <a:cs typeface="Sakkal Majalla"/>
                                </a:rPr>
                                <m:t>𝑂</m:t>
                              </m:r>
                            </m:sub>
                          </m:sSub>
                        </m:den>
                      </m:f>
                    </m:oMath>
                  </m:oMathPara>
                </a14:m>
                <a:endParaRPr lang="en-US" sz="2000" dirty="0">
                  <a:effectLst/>
                  <a:latin typeface="Calibri"/>
                  <a:ea typeface="Calibri"/>
                  <a:cs typeface="Arial"/>
                </a:endParaRPr>
              </a:p>
              <a:p>
                <a:pPr marL="800100" lvl="1" indent="-342900" algn="just">
                  <a:buSzPct val="100000"/>
                  <a:buFont typeface="Wingdings"/>
                  <a:buChar char=""/>
                  <a:tabLst>
                    <a:tab pos="1831975" algn="l"/>
                  </a:tabLst>
                </a:pPr>
                <a:r>
                  <a:rPr lang="ar-EG" sz="3200" dirty="0">
                    <a:effectLst/>
                    <a:latin typeface="Cambria Math"/>
                    <a:ea typeface="Calibri"/>
                    <a:cs typeface="Sakkal Majalla"/>
                  </a:rPr>
                  <a:t>أقصى سرعة للتابع خلال مشوار الصعود </a:t>
                </a:r>
                <a:endParaRPr lang="en-US" sz="2000" dirty="0">
                  <a:effectLst/>
                  <a:latin typeface="Calibri"/>
                  <a:ea typeface="Calibri"/>
                  <a:cs typeface="Arial"/>
                </a:endParaRPr>
              </a:p>
              <a:p>
                <a:pPr marL="889000">
                  <a:tabLst>
                    <a:tab pos="183197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𝑂</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𝑃</m:t>
                          </m:r>
                        </m:sub>
                      </m:sSub>
                      <m:r>
                        <a:rPr lang="en-US" sz="3200" i="1">
                          <a:effectLst/>
                          <a:latin typeface="Cambria Math"/>
                          <a:ea typeface="Calibri"/>
                          <a:cs typeface="Sakkal Majalla"/>
                        </a:rPr>
                        <m:t> =</m:t>
                      </m:r>
                      <m:f>
                        <m:fPr>
                          <m:ctrlPr>
                            <a:rPr lang="en-US" sz="3200" i="1">
                              <a:effectLst/>
                              <a:latin typeface="Cambria Math"/>
                              <a:ea typeface="Calibri"/>
                              <a:cs typeface="Sakkal Majalla"/>
                            </a:rPr>
                          </m:ctrlPr>
                        </m:fPr>
                        <m:num>
                          <m:r>
                            <a:rPr lang="en-US" sz="3200" i="1">
                              <a:effectLst/>
                              <a:latin typeface="Cambria Math"/>
                              <a:ea typeface="Calibri"/>
                              <a:cs typeface="Sakkal Majalla"/>
                            </a:rPr>
                            <m:t>𝜋𝜔</m:t>
                          </m:r>
                          <m:r>
                            <a:rPr lang="en-US" sz="3200" i="1">
                              <a:effectLst/>
                              <a:latin typeface="Cambria Math"/>
                              <a:ea typeface="Calibri"/>
                              <a:cs typeface="Sakkal Majalla"/>
                            </a:rPr>
                            <m:t>𝑆</m:t>
                          </m:r>
                        </m:num>
                        <m:den>
                          <m:r>
                            <a:rPr lang="en-US" sz="3200" i="1">
                              <a:effectLst/>
                              <a:latin typeface="Cambria Math"/>
                              <a:ea typeface="Calibri"/>
                              <a:cs typeface="Sakkal Majalla"/>
                            </a:rPr>
                            <m:t>2</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𝜃</m:t>
                              </m:r>
                            </m:e>
                            <m:sub>
                              <m:r>
                                <a:rPr lang="en-US" sz="3200" i="1">
                                  <a:effectLst/>
                                  <a:latin typeface="Cambria Math"/>
                                  <a:ea typeface="Calibri"/>
                                  <a:cs typeface="Sakkal Majalla"/>
                                </a:rPr>
                                <m:t>𝑂</m:t>
                              </m:r>
                            </m:sub>
                          </m:sSub>
                        </m:den>
                      </m:f>
                      <m:r>
                        <a:rPr lang="en-US" sz="3200" i="1">
                          <a:effectLst/>
                          <a:latin typeface="Cambria Math"/>
                          <a:ea typeface="Calibri"/>
                          <a:cs typeface="Sakkal Majalla"/>
                        </a:rPr>
                        <m:t> </m:t>
                      </m:r>
                    </m:oMath>
                  </m:oMathPara>
                </a14:m>
                <a:endParaRPr lang="en-US" sz="2000" dirty="0">
                  <a:effectLst/>
                  <a:latin typeface="Calibri"/>
                  <a:ea typeface="Calibri"/>
                  <a:cs typeface="Arial"/>
                </a:endParaRPr>
              </a:p>
              <a:p>
                <a:pPr marL="800100" lvl="1" indent="-342900" algn="just">
                  <a:buSzPct val="100000"/>
                  <a:buFont typeface="Wingdings"/>
                  <a:buChar char=""/>
                  <a:tabLst>
                    <a:tab pos="1831975" algn="l"/>
                  </a:tabLst>
                </a:pPr>
                <a:r>
                  <a:rPr lang="ar-EG" sz="3200" dirty="0">
                    <a:effectLst/>
                    <a:latin typeface="Cambria Math"/>
                    <a:ea typeface="Calibri"/>
                    <a:cs typeface="Sakkal Majalla"/>
                  </a:rPr>
                  <a:t>العجلة الجاذبة المركزية للنقطة </a:t>
                </a:r>
                <a:r>
                  <a:rPr lang="en-US" sz="2800" dirty="0">
                    <a:effectLst/>
                    <a:latin typeface="Cambria Math"/>
                    <a:ea typeface="Calibri"/>
                    <a:cs typeface="Sakkal Majalla"/>
                  </a:rPr>
                  <a:t>P</a:t>
                </a:r>
                <a:endParaRPr lang="en-US" sz="2000" dirty="0">
                  <a:effectLst/>
                  <a:latin typeface="Calibri"/>
                  <a:ea typeface="Calibri"/>
                  <a:cs typeface="Arial"/>
                </a:endParaRPr>
              </a:p>
              <a:p>
                <a:pPr marL="889000">
                  <a:tabLst>
                    <a:tab pos="183197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𝑎</m:t>
                          </m:r>
                        </m:e>
                        <m:sub>
                          <m:r>
                            <a:rPr lang="en-US" sz="3200" i="1">
                              <a:effectLst/>
                              <a:latin typeface="Cambria Math"/>
                              <a:ea typeface="Calibri"/>
                              <a:cs typeface="Sakkal Majalla"/>
                            </a:rPr>
                            <m:t>𝑃</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𝑃</m:t>
                                      </m:r>
                                    </m:sub>
                                  </m:sSub>
                                </m:e>
                              </m:d>
                            </m:e>
                            <m:sup>
                              <m:r>
                                <a:rPr lang="en-US" sz="3200" i="1">
                                  <a:effectLst/>
                                  <a:latin typeface="Cambria Math"/>
                                  <a:ea typeface="Calibri"/>
                                  <a:cs typeface="Sakkal Majalla"/>
                                </a:rPr>
                                <m:t>2</m:t>
                              </m:r>
                            </m:sup>
                          </m:sSup>
                        </m:num>
                        <m:den>
                          <m:r>
                            <a:rPr lang="en-US" sz="3200" i="1">
                              <a:effectLst/>
                              <a:latin typeface="Cambria Math"/>
                              <a:ea typeface="Calibri"/>
                              <a:cs typeface="Sakkal Majalla"/>
                            </a:rPr>
                            <m:t>𝑂𝑃</m:t>
                          </m:r>
                        </m:den>
                      </m:f>
                      <m:r>
                        <a:rPr lang="en-US" sz="3200" i="1">
                          <a:effectLst/>
                          <a:latin typeface="Cambria Math"/>
                          <a:ea typeface="Calibri"/>
                          <a:cs typeface="Sakkal Majalla"/>
                        </a:rPr>
                        <m:t> =</m:t>
                      </m:r>
                      <m:sSup>
                        <m:sSupPr>
                          <m:ctrlPr>
                            <a:rPr lang="en-US" sz="3200" i="1">
                              <a:effectLst/>
                              <a:latin typeface="Cambria Math"/>
                              <a:ea typeface="Calibri"/>
                              <a:cs typeface="Sakkal Majalla"/>
                            </a:rPr>
                          </m:ctrlPr>
                        </m:sSupPr>
                        <m:e>
                          <m:d>
                            <m:dPr>
                              <m:ctrlPr>
                                <a:rPr lang="en-US" sz="3200" i="1">
                                  <a:effectLst/>
                                  <a:latin typeface="Cambria Math"/>
                                  <a:ea typeface="Calibri"/>
                                  <a:cs typeface="Sakkal Majalla"/>
                                </a:rPr>
                              </m:ctrlPr>
                            </m:dPr>
                            <m:e>
                              <m:f>
                                <m:fPr>
                                  <m:ctrlPr>
                                    <a:rPr lang="en-US" sz="3200" i="1">
                                      <a:effectLst/>
                                      <a:latin typeface="Cambria Math"/>
                                      <a:ea typeface="Calibri"/>
                                      <a:cs typeface="Sakkal Majalla"/>
                                    </a:rPr>
                                  </m:ctrlPr>
                                </m:fPr>
                                <m:num>
                                  <m:r>
                                    <a:rPr lang="en-US" sz="3200" i="1">
                                      <a:effectLst/>
                                      <a:latin typeface="Cambria Math"/>
                                      <a:ea typeface="Calibri"/>
                                      <a:cs typeface="Sakkal Majalla"/>
                                    </a:rPr>
                                    <m:t>𝜋𝜔</m:t>
                                  </m:r>
                                  <m:r>
                                    <a:rPr lang="en-US" sz="3200" i="1">
                                      <a:effectLst/>
                                      <a:latin typeface="Cambria Math"/>
                                      <a:ea typeface="Calibri"/>
                                      <a:cs typeface="Sakkal Majalla"/>
                                    </a:rPr>
                                    <m:t>𝑆</m:t>
                                  </m:r>
                                </m:num>
                                <m:den>
                                  <m:r>
                                    <a:rPr lang="en-US" sz="3200" i="1">
                                      <a:effectLst/>
                                      <a:latin typeface="Cambria Math"/>
                                      <a:ea typeface="Calibri"/>
                                      <a:cs typeface="Sakkal Majalla"/>
                                    </a:rPr>
                                    <m:t>2</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𝜃</m:t>
                                      </m:r>
                                    </m:e>
                                    <m:sub>
                                      <m:r>
                                        <a:rPr lang="en-US" sz="3200" i="1">
                                          <a:effectLst/>
                                          <a:latin typeface="Cambria Math"/>
                                          <a:ea typeface="Calibri"/>
                                          <a:cs typeface="Sakkal Majalla"/>
                                        </a:rPr>
                                        <m:t>𝑂</m:t>
                                      </m:r>
                                    </m:sub>
                                  </m:sSub>
                                </m:den>
                              </m:f>
                            </m:e>
                          </m:d>
                        </m:e>
                        <m:sup>
                          <m:r>
                            <a:rPr lang="en-US" sz="3200" i="1">
                              <a:effectLst/>
                              <a:latin typeface="Cambria Math"/>
                              <a:ea typeface="Calibri"/>
                              <a:cs typeface="Sakkal Majalla"/>
                            </a:rPr>
                            <m:t>2</m:t>
                          </m:r>
                        </m:sup>
                      </m:sSup>
                      <m:r>
                        <a:rPr lang="ar-EG" sz="3200">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2</m:t>
                          </m:r>
                        </m:num>
                        <m:den>
                          <m:r>
                            <a:rPr lang="en-US" sz="3200" i="1">
                              <a:effectLst/>
                              <a:latin typeface="Cambria Math"/>
                              <a:ea typeface="Calibri"/>
                              <a:cs typeface="Sakkal Majalla"/>
                            </a:rPr>
                            <m:t>𝑆</m:t>
                          </m:r>
                        </m:den>
                      </m:f>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𝜋</m:t>
                              </m:r>
                            </m:e>
                            <m:sup>
                              <m:r>
                                <a:rPr lang="en-US" sz="3200" i="1">
                                  <a:effectLst/>
                                  <a:latin typeface="Cambria Math"/>
                                  <a:ea typeface="Calibri"/>
                                  <a:cs typeface="Sakkal Majalla"/>
                                </a:rPr>
                                <m:t>2</m:t>
                              </m:r>
                            </m:sup>
                          </m:sSup>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r>
                            <a:rPr lang="en-US" sz="3200" i="1">
                              <a:effectLst/>
                              <a:latin typeface="Cambria Math"/>
                              <a:ea typeface="Calibri"/>
                              <a:cs typeface="Sakkal Majalla"/>
                            </a:rPr>
                            <m:t>.</m:t>
                          </m:r>
                          <m:r>
                            <a:rPr lang="en-US" sz="3200" i="1">
                              <a:effectLst/>
                              <a:latin typeface="Cambria Math"/>
                              <a:ea typeface="Calibri"/>
                              <a:cs typeface="Sakkal Majalla"/>
                            </a:rPr>
                            <m:t>𝑆</m:t>
                          </m:r>
                        </m:num>
                        <m:den>
                          <m:r>
                            <a:rPr lang="en-US" sz="3200" i="1">
                              <a:effectLst/>
                              <a:latin typeface="Cambria Math"/>
                              <a:ea typeface="Calibri"/>
                              <a:cs typeface="Sakkal Majalla"/>
                            </a:rPr>
                            <m:t>2</m:t>
                          </m:r>
                          <m:sSup>
                            <m:sSupPr>
                              <m:ctrlPr>
                                <a:rPr lang="en-US" sz="3200" i="1">
                                  <a:effectLst/>
                                  <a:latin typeface="Cambria Math"/>
                                  <a:ea typeface="Calibri"/>
                                  <a:cs typeface="Sakkal Majalla"/>
                                </a:rPr>
                              </m:ctrlPr>
                            </m:sSupPr>
                            <m:e>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𝜃</m:t>
                                      </m:r>
                                    </m:e>
                                    <m:sub>
                                      <m:r>
                                        <a:rPr lang="en-US" sz="3200" i="1">
                                          <a:effectLst/>
                                          <a:latin typeface="Cambria Math"/>
                                          <a:ea typeface="Calibri"/>
                                          <a:cs typeface="Sakkal Majalla"/>
                                        </a:rPr>
                                        <m:t>𝑂</m:t>
                                      </m:r>
                                    </m:sub>
                                  </m:sSub>
                                </m:e>
                              </m:d>
                            </m:e>
                            <m:sup>
                              <m:r>
                                <a:rPr lang="en-US" sz="3200" i="1">
                                  <a:effectLst/>
                                  <a:latin typeface="Cambria Math"/>
                                  <a:ea typeface="Calibri"/>
                                  <a:cs typeface="Sakkal Majalla"/>
                                </a:rPr>
                                <m:t>2</m:t>
                              </m:r>
                            </m:sup>
                          </m:sSup>
                        </m:den>
                      </m:f>
                    </m:oMath>
                  </m:oMathPara>
                </a14:m>
                <a:endParaRPr lang="en-US" dirty="0">
                  <a:effectLst/>
                  <a:latin typeface="Calibri"/>
                  <a:ea typeface="Calibri"/>
                  <a:cs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1907704" y="836712"/>
                <a:ext cx="6912768" cy="5863144"/>
              </a:xfrm>
              <a:prstGeom prst="rect">
                <a:avLst/>
              </a:prstGeom>
              <a:blipFill rotWithShape="1">
                <a:blip r:embed="rId2"/>
                <a:stretch>
                  <a:fillRect t="-1767"/>
                </a:stretch>
              </a:blipFill>
            </p:spPr>
            <p:txBody>
              <a:bodyPr/>
              <a:lstStyle/>
              <a:p>
                <a:r>
                  <a:rPr lang="ar-EG">
                    <a:noFill/>
                  </a:rPr>
                  <a:t> </a:t>
                </a:r>
              </a:p>
            </p:txBody>
          </p:sp>
        </mc:Fallback>
      </mc:AlternateContent>
    </p:spTree>
    <p:extLst>
      <p:ext uri="{BB962C8B-B14F-4D97-AF65-F5344CB8AC3E}">
        <p14:creationId xmlns:p14="http://schemas.microsoft.com/office/powerpoint/2010/main" val="2089039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88640"/>
            <a:ext cx="7821028" cy="864096"/>
          </a:xfrm>
        </p:spPr>
        <p:txBody>
          <a:bodyPr>
            <a:noAutofit/>
          </a:bodyPr>
          <a:lstStyle/>
          <a:p>
            <a:pPr algn="ctr"/>
            <a:r>
              <a:rPr lang="ar-EG" sz="34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أقصى سرعة وأقصى عجلة للتابع </a:t>
            </a:r>
            <a:r>
              <a:rPr lang="ar-EG" sz="3400" b="1" spc="-200"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خلال مشواري الصعود والعودة</a:t>
            </a:r>
            <a:endParaRPr lang="ar-EG" sz="34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1979712" y="1205515"/>
                <a:ext cx="5976664" cy="5178405"/>
              </a:xfrm>
              <a:prstGeom prst="rect">
                <a:avLst/>
              </a:prstGeom>
            </p:spPr>
            <p:txBody>
              <a:bodyPr wrap="square">
                <a:spAutoFit/>
              </a:bodyPr>
              <a:lstStyle/>
              <a:p>
                <a:pPr marL="268288" indent="-268288">
                  <a:lnSpc>
                    <a:spcPct val="110000"/>
                  </a:lnSpc>
                  <a:buFont typeface="Wingdings" panose="05000000000000000000" pitchFamily="2" charset="2"/>
                  <a:buChar char="§"/>
                  <a:tabLst>
                    <a:tab pos="1831975" algn="l"/>
                  </a:tabLst>
                </a:pPr>
                <a:r>
                  <a:rPr lang="ar-EG" sz="3200" dirty="0">
                    <a:latin typeface="Cambria Math"/>
                    <a:ea typeface="Calibri"/>
                    <a:cs typeface="Sakkal Majalla"/>
                  </a:rPr>
                  <a:t>أقصي عجلة للتابع خلال مشوار الصعود </a:t>
                </a:r>
                <a:endParaRPr lang="en-US" sz="2000" dirty="0">
                  <a:effectLst/>
                  <a:latin typeface="Calibri"/>
                  <a:ea typeface="Calibri"/>
                  <a:cs typeface="Arial"/>
                </a:endParaRPr>
              </a:p>
              <a:p>
                <a:pPr marL="889000">
                  <a:lnSpc>
                    <a:spcPct val="110000"/>
                  </a:lnSpc>
                  <a:tabLst>
                    <a:tab pos="183197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𝑎</m:t>
                          </m:r>
                        </m:e>
                        <m:sub>
                          <m:r>
                            <a:rPr lang="en-US" sz="3200" i="1">
                              <a:effectLst/>
                              <a:latin typeface="Cambria Math"/>
                              <a:ea typeface="Calibri"/>
                              <a:cs typeface="Sakkal Majalla"/>
                            </a:rPr>
                            <m:t>𝑂</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𝑎</m:t>
                          </m:r>
                        </m:e>
                        <m:sub>
                          <m:r>
                            <a:rPr lang="en-US" sz="3200" i="1">
                              <a:effectLst/>
                              <a:latin typeface="Cambria Math"/>
                              <a:ea typeface="Calibri"/>
                              <a:cs typeface="Sakkal Majalla"/>
                            </a:rPr>
                            <m:t>𝑃</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𝜋</m:t>
                              </m:r>
                            </m:e>
                            <m:sup>
                              <m:r>
                                <a:rPr lang="en-US" sz="3200" i="1">
                                  <a:effectLst/>
                                  <a:latin typeface="Cambria Math"/>
                                  <a:ea typeface="Calibri"/>
                                  <a:cs typeface="Sakkal Majalla"/>
                                </a:rPr>
                                <m:t>2</m:t>
                              </m:r>
                            </m:sup>
                          </m:sSup>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r>
                            <a:rPr lang="en-US" sz="3200" i="1">
                              <a:effectLst/>
                              <a:latin typeface="Cambria Math"/>
                              <a:ea typeface="Calibri"/>
                              <a:cs typeface="Sakkal Majalla"/>
                            </a:rPr>
                            <m:t>.</m:t>
                          </m:r>
                          <m:r>
                            <a:rPr lang="en-US" sz="3200" i="1">
                              <a:effectLst/>
                              <a:latin typeface="Cambria Math"/>
                              <a:ea typeface="Calibri"/>
                              <a:cs typeface="Sakkal Majalla"/>
                            </a:rPr>
                            <m:t>𝑆</m:t>
                          </m:r>
                        </m:num>
                        <m:den>
                          <m:r>
                            <a:rPr lang="en-US" sz="3200" i="1">
                              <a:effectLst/>
                              <a:latin typeface="Cambria Math"/>
                              <a:ea typeface="Calibri"/>
                              <a:cs typeface="Sakkal Majalla"/>
                            </a:rPr>
                            <m:t>2</m:t>
                          </m:r>
                          <m:sSup>
                            <m:sSupPr>
                              <m:ctrlPr>
                                <a:rPr lang="en-US" sz="3200" i="1">
                                  <a:effectLst/>
                                  <a:latin typeface="Cambria Math"/>
                                  <a:ea typeface="Calibri"/>
                                  <a:cs typeface="Sakkal Majalla"/>
                                </a:rPr>
                              </m:ctrlPr>
                            </m:sSupPr>
                            <m:e>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𝜃</m:t>
                                      </m:r>
                                    </m:e>
                                    <m:sub>
                                      <m:r>
                                        <a:rPr lang="en-US" sz="3200" i="1">
                                          <a:effectLst/>
                                          <a:latin typeface="Cambria Math"/>
                                          <a:ea typeface="Calibri"/>
                                          <a:cs typeface="Sakkal Majalla"/>
                                        </a:rPr>
                                        <m:t>𝑂</m:t>
                                      </m:r>
                                    </m:sub>
                                  </m:sSub>
                                </m:e>
                              </m:d>
                            </m:e>
                            <m:sup>
                              <m:r>
                                <a:rPr lang="en-US" sz="3200" i="1">
                                  <a:effectLst/>
                                  <a:latin typeface="Cambria Math"/>
                                  <a:ea typeface="Calibri"/>
                                  <a:cs typeface="Sakkal Majalla"/>
                                </a:rPr>
                                <m:t>2</m:t>
                              </m:r>
                            </m:sup>
                          </m:sSup>
                        </m:den>
                      </m:f>
                    </m:oMath>
                  </m:oMathPara>
                </a14:m>
                <a:endParaRPr lang="en-US" sz="2000" dirty="0">
                  <a:effectLst/>
                  <a:latin typeface="Calibri"/>
                  <a:ea typeface="Calibri"/>
                  <a:cs typeface="Arial"/>
                </a:endParaRPr>
              </a:p>
              <a:p>
                <a:pPr marL="342900" lvl="0" indent="-342900">
                  <a:lnSpc>
                    <a:spcPct val="110000"/>
                  </a:lnSpc>
                  <a:buSzPct val="100000"/>
                  <a:buFont typeface="Wingdings" panose="05000000000000000000" pitchFamily="2" charset="2"/>
                  <a:buChar char="§"/>
                  <a:tabLst>
                    <a:tab pos="1831975" algn="l"/>
                  </a:tabLst>
                </a:pPr>
                <a:r>
                  <a:rPr lang="ar-EG" sz="3200" dirty="0">
                    <a:latin typeface="Cambria Math"/>
                    <a:ea typeface="Calibri"/>
                    <a:cs typeface="Sakkal Majalla"/>
                  </a:rPr>
                  <a:t>أقصى سرعة للتابع خلال مشوار الرجوع </a:t>
                </a:r>
                <a:endParaRPr lang="en-US" sz="3200" dirty="0">
                  <a:latin typeface="Cambria Math"/>
                  <a:ea typeface="Calibri"/>
                  <a:cs typeface="Sakkal Majalla"/>
                </a:endParaRPr>
              </a:p>
              <a:p>
                <a:pPr marL="889000">
                  <a:lnSpc>
                    <a:spcPct val="110000"/>
                  </a:lnSpc>
                  <a:tabLst>
                    <a:tab pos="183197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𝑣</m:t>
                          </m:r>
                        </m:e>
                        <m:sub>
                          <m:r>
                            <a:rPr lang="en-US" sz="3200" i="1">
                              <a:effectLst/>
                              <a:latin typeface="Cambria Math"/>
                              <a:ea typeface="Calibri"/>
                              <a:cs typeface="Sakkal Majalla"/>
                            </a:rPr>
                            <m:t>𝑅</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r>
                            <a:rPr lang="en-US" sz="3200" i="1">
                              <a:effectLst/>
                              <a:latin typeface="Cambria Math"/>
                              <a:ea typeface="Calibri"/>
                              <a:cs typeface="Sakkal Majalla"/>
                            </a:rPr>
                            <m:t>𝜋𝜔</m:t>
                          </m:r>
                          <m:r>
                            <a:rPr lang="en-US" sz="3200" i="1">
                              <a:effectLst/>
                              <a:latin typeface="Cambria Math"/>
                              <a:ea typeface="Calibri"/>
                              <a:cs typeface="Sakkal Majalla"/>
                            </a:rPr>
                            <m:t>𝑆</m:t>
                          </m:r>
                        </m:num>
                        <m:den>
                          <m:r>
                            <a:rPr lang="en-US" sz="3200" i="1">
                              <a:effectLst/>
                              <a:latin typeface="Cambria Math"/>
                              <a:ea typeface="Calibri"/>
                              <a:cs typeface="Sakkal Majalla"/>
                            </a:rPr>
                            <m:t>2</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𝜃</m:t>
                              </m:r>
                            </m:e>
                            <m:sub>
                              <m:r>
                                <a:rPr lang="en-US" sz="3200" i="1">
                                  <a:effectLst/>
                                  <a:latin typeface="Cambria Math"/>
                                  <a:ea typeface="Calibri"/>
                                  <a:cs typeface="Sakkal Majalla"/>
                                </a:rPr>
                                <m:t>𝑅</m:t>
                              </m:r>
                            </m:sub>
                          </m:sSub>
                        </m:den>
                      </m:f>
                      <m:r>
                        <a:rPr lang="en-US" sz="3200" i="1">
                          <a:effectLst/>
                          <a:latin typeface="Cambria Math"/>
                          <a:ea typeface="Calibri"/>
                          <a:cs typeface="Sakkal Majalla"/>
                        </a:rPr>
                        <m:t> </m:t>
                      </m:r>
                    </m:oMath>
                  </m:oMathPara>
                </a14:m>
                <a:endParaRPr lang="en-US" sz="2000" dirty="0">
                  <a:effectLst/>
                  <a:latin typeface="Calibri"/>
                  <a:ea typeface="Calibri"/>
                  <a:cs typeface="Arial"/>
                </a:endParaRPr>
              </a:p>
              <a:p>
                <a:pPr marL="342900" lvl="0" indent="-342900" algn="just">
                  <a:lnSpc>
                    <a:spcPct val="110000"/>
                  </a:lnSpc>
                  <a:buSzPct val="100000"/>
                  <a:buFont typeface="Wingdings"/>
                  <a:buChar char=""/>
                  <a:tabLst>
                    <a:tab pos="1831975" algn="l"/>
                  </a:tabLst>
                </a:pPr>
                <a:r>
                  <a:rPr lang="ar-EG" sz="3200" dirty="0">
                    <a:effectLst/>
                    <a:latin typeface="Cambria Math"/>
                    <a:ea typeface="Calibri"/>
                    <a:cs typeface="Sakkal Majalla"/>
                  </a:rPr>
                  <a:t>أقصي عجلة للتابع خلال مشوار الرجوع </a:t>
                </a:r>
                <a:endParaRPr lang="en-US" sz="2000" dirty="0">
                  <a:effectLst/>
                  <a:latin typeface="Calibri"/>
                  <a:ea typeface="Calibri"/>
                  <a:cs typeface="Arial"/>
                </a:endParaRPr>
              </a:p>
              <a:p>
                <a:pPr marL="431800" algn="just">
                  <a:lnSpc>
                    <a:spcPct val="110000"/>
                  </a:lnSpc>
                  <a:tabLst>
                    <a:tab pos="183197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𝑎</m:t>
                          </m:r>
                        </m:e>
                        <m:sub>
                          <m:r>
                            <a:rPr lang="en-US" sz="3200" i="1">
                              <a:effectLst/>
                              <a:latin typeface="Cambria Math"/>
                              <a:ea typeface="Calibri"/>
                              <a:cs typeface="Sakkal Majalla"/>
                            </a:rPr>
                            <m:t>𝑅</m:t>
                          </m:r>
                        </m:sub>
                      </m:sSub>
                      <m:r>
                        <a:rPr lang="en-US" sz="3200" i="1">
                          <a:effectLst/>
                          <a:latin typeface="Cambria Math"/>
                          <a:ea typeface="Calibri"/>
                          <a:cs typeface="Sakkal Majalla"/>
                        </a:rPr>
                        <m:t>=</m:t>
                      </m:r>
                      <m:f>
                        <m:fPr>
                          <m:ctrlPr>
                            <a:rPr lang="en-US" sz="3200" i="1">
                              <a:effectLst/>
                              <a:latin typeface="Cambria Math"/>
                              <a:ea typeface="Calibri"/>
                              <a:cs typeface="Sakkal Majalla"/>
                            </a:rPr>
                          </m:ctrlPr>
                        </m:fPr>
                        <m:num>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𝜋</m:t>
                              </m:r>
                            </m:e>
                            <m:sup>
                              <m:r>
                                <a:rPr lang="en-US" sz="3200" i="1">
                                  <a:effectLst/>
                                  <a:latin typeface="Cambria Math"/>
                                  <a:ea typeface="Calibri"/>
                                  <a:cs typeface="Sakkal Majalla"/>
                                </a:rPr>
                                <m:t>2</m:t>
                              </m:r>
                            </m:sup>
                          </m:sSup>
                          <m:sSup>
                            <m:sSupPr>
                              <m:ctrlPr>
                                <a:rPr lang="en-US" sz="3200" i="1">
                                  <a:effectLst/>
                                  <a:latin typeface="Cambria Math"/>
                                  <a:ea typeface="Calibri"/>
                                  <a:cs typeface="Sakkal Majalla"/>
                                </a:rPr>
                              </m:ctrlPr>
                            </m:sSupPr>
                            <m:e>
                              <m:r>
                                <a:rPr lang="en-US" sz="3200" i="1">
                                  <a:effectLst/>
                                  <a:latin typeface="Cambria Math"/>
                                  <a:ea typeface="Calibri"/>
                                  <a:cs typeface="Sakkal Majalla"/>
                                </a:rPr>
                                <m:t>𝜔</m:t>
                              </m:r>
                            </m:e>
                            <m:sup>
                              <m:r>
                                <a:rPr lang="en-US" sz="3200" i="1">
                                  <a:effectLst/>
                                  <a:latin typeface="Cambria Math"/>
                                  <a:ea typeface="Calibri"/>
                                  <a:cs typeface="Sakkal Majalla"/>
                                </a:rPr>
                                <m:t>2</m:t>
                              </m:r>
                            </m:sup>
                          </m:sSup>
                          <m:r>
                            <a:rPr lang="en-US" sz="3200" i="1">
                              <a:effectLst/>
                              <a:latin typeface="Cambria Math"/>
                              <a:ea typeface="Calibri"/>
                              <a:cs typeface="Sakkal Majalla"/>
                            </a:rPr>
                            <m:t>.</m:t>
                          </m:r>
                          <m:r>
                            <a:rPr lang="en-US" sz="3200" i="1">
                              <a:effectLst/>
                              <a:latin typeface="Cambria Math"/>
                              <a:ea typeface="Calibri"/>
                              <a:cs typeface="Sakkal Majalla"/>
                            </a:rPr>
                            <m:t>𝑆</m:t>
                          </m:r>
                        </m:num>
                        <m:den>
                          <m:r>
                            <a:rPr lang="en-US" sz="3200" i="1">
                              <a:effectLst/>
                              <a:latin typeface="Cambria Math"/>
                              <a:ea typeface="Calibri"/>
                              <a:cs typeface="Sakkal Majalla"/>
                            </a:rPr>
                            <m:t>2</m:t>
                          </m:r>
                          <m:sSup>
                            <m:sSupPr>
                              <m:ctrlPr>
                                <a:rPr lang="en-US" sz="3200" i="1">
                                  <a:effectLst/>
                                  <a:latin typeface="Cambria Math"/>
                                  <a:ea typeface="Calibri"/>
                                  <a:cs typeface="Sakkal Majalla"/>
                                </a:rPr>
                              </m:ctrlPr>
                            </m:sSupPr>
                            <m:e>
                              <m:d>
                                <m:dPr>
                                  <m:ctrlPr>
                                    <a:rPr lang="en-US" sz="3200" i="1">
                                      <a:effectLst/>
                                      <a:latin typeface="Cambria Math"/>
                                      <a:ea typeface="Calibri"/>
                                      <a:cs typeface="Sakkal Majalla"/>
                                    </a:rPr>
                                  </m:ctrlPr>
                                </m:dPr>
                                <m:e>
                                  <m:sSub>
                                    <m:sSubPr>
                                      <m:ctrlPr>
                                        <a:rPr lang="en-US" sz="3200" i="1">
                                          <a:effectLst/>
                                          <a:latin typeface="Cambria Math"/>
                                          <a:ea typeface="Calibri"/>
                                          <a:cs typeface="Sakkal Majalla"/>
                                        </a:rPr>
                                      </m:ctrlPr>
                                    </m:sSubPr>
                                    <m:e>
                                      <m:r>
                                        <a:rPr lang="en-US" sz="3200" i="1">
                                          <a:effectLst/>
                                          <a:latin typeface="Cambria Math"/>
                                          <a:ea typeface="Calibri"/>
                                          <a:cs typeface="Sakkal Majalla"/>
                                        </a:rPr>
                                        <m:t>𝜃</m:t>
                                      </m:r>
                                    </m:e>
                                    <m:sub>
                                      <m:r>
                                        <a:rPr lang="en-US" sz="3200" i="1">
                                          <a:effectLst/>
                                          <a:latin typeface="Cambria Math"/>
                                          <a:ea typeface="Calibri"/>
                                          <a:cs typeface="Sakkal Majalla"/>
                                        </a:rPr>
                                        <m:t>𝑅</m:t>
                                      </m:r>
                                    </m:sub>
                                  </m:sSub>
                                </m:e>
                              </m:d>
                            </m:e>
                            <m:sup>
                              <m:r>
                                <a:rPr lang="en-US" sz="3200" i="1">
                                  <a:effectLst/>
                                  <a:latin typeface="Cambria Math"/>
                                  <a:ea typeface="Calibri"/>
                                  <a:cs typeface="Sakkal Majalla"/>
                                </a:rPr>
                                <m:t>2</m:t>
                              </m:r>
                            </m:sup>
                          </m:sSup>
                        </m:den>
                      </m:f>
                    </m:oMath>
                  </m:oMathPara>
                </a14:m>
                <a:endParaRPr lang="en-US" sz="2000" dirty="0">
                  <a:effectLst/>
                  <a:latin typeface="Calibri"/>
                  <a:ea typeface="Calibri"/>
                  <a:cs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1979712" y="1205515"/>
                <a:ext cx="5976664" cy="5178405"/>
              </a:xfrm>
              <a:prstGeom prst="rect">
                <a:avLst/>
              </a:prstGeom>
              <a:blipFill rotWithShape="1">
                <a:blip r:embed="rId2"/>
                <a:stretch>
                  <a:fillRect t="-1060" r="-2347"/>
                </a:stretch>
              </a:blipFill>
            </p:spPr>
            <p:txBody>
              <a:bodyPr/>
              <a:lstStyle/>
              <a:p>
                <a:r>
                  <a:rPr lang="ar-EG">
                    <a:noFill/>
                  </a:rPr>
                  <a:t> </a:t>
                </a:r>
              </a:p>
            </p:txBody>
          </p:sp>
        </mc:Fallback>
      </mc:AlternateContent>
    </p:spTree>
    <p:extLst>
      <p:ext uri="{BB962C8B-B14F-4D97-AF65-F5344CB8AC3E}">
        <p14:creationId xmlns:p14="http://schemas.microsoft.com/office/powerpoint/2010/main" val="1328849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560840" cy="864096"/>
          </a:xfrm>
        </p:spPr>
        <p:txBody>
          <a:bodyPr>
            <a:noAutofit/>
          </a:bodyPr>
          <a:lstStyle/>
          <a:p>
            <a:pPr marL="182880" algn="ctr"/>
            <a:r>
              <a:rPr lang="ar-EG" sz="36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منحنيات الإزاحة والسرعة والعجلة </a:t>
            </a:r>
            <a:r>
              <a:rPr lang="ar-EG" sz="3600" b="1" spc="-200"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لحركة </a:t>
            </a:r>
            <a:r>
              <a:rPr lang="ar-EG" sz="36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a:t>
            </a:r>
            <a:r>
              <a:rPr lang="ar-EG" sz="3600" b="1" spc="-200"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بعجلة </a:t>
            </a:r>
            <a:r>
              <a:rPr lang="ar-EG" sz="3600" b="1" spc="-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منتظمة</a:t>
            </a: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178" t="943" r="1712"/>
          <a:stretch/>
        </p:blipFill>
        <p:spPr bwMode="auto">
          <a:xfrm>
            <a:off x="2411760" y="1052736"/>
            <a:ext cx="5256584" cy="5576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7854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776864" cy="864096"/>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خطوات رسم منحنى الإزاحة لحركة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بعجلة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منتظمة</a:t>
            </a:r>
          </a:p>
        </p:txBody>
      </p:sp>
      <p:sp>
        <p:nvSpPr>
          <p:cNvPr id="3" name="Rectangle 2"/>
          <p:cNvSpPr/>
          <p:nvPr/>
        </p:nvSpPr>
        <p:spPr>
          <a:xfrm>
            <a:off x="1331640" y="1124744"/>
            <a:ext cx="7560840" cy="5170646"/>
          </a:xfrm>
          <a:prstGeom prst="rect">
            <a:avLst/>
          </a:prstGeom>
        </p:spPr>
        <p:txBody>
          <a:bodyPr wrap="square">
            <a:spAutoFit/>
          </a:bodyPr>
          <a:lstStyle/>
          <a:p>
            <a:pPr marL="536575" lvl="0" indent="-363538" algn="just">
              <a:buSzPts val="1800"/>
              <a:buFont typeface="Wingdings" panose="05000000000000000000" pitchFamily="2" charset="2"/>
              <a:buChar char="§"/>
              <a:tabLst>
                <a:tab pos="1831975" algn="l"/>
              </a:tabLst>
            </a:pPr>
            <a:r>
              <a:rPr lang="ar-EG" sz="3000" dirty="0">
                <a:latin typeface="Cambria Math" panose="02040503050406030204" pitchFamily="18" charset="0"/>
                <a:ea typeface="Cambria Math" panose="02040503050406030204" pitchFamily="18" charset="0"/>
                <a:cs typeface="Sakkal Majalla" panose="02000000000000000000" pitchFamily="2" charset="-78"/>
              </a:rPr>
              <a:t>تقسيم الإزاحة الزاوية للكامة خلال مشوار الصعود </a:t>
            </a:r>
            <a:r>
              <a:rPr lang="en-US" sz="3000" dirty="0">
                <a:latin typeface="Cambria Math" panose="02040503050406030204" pitchFamily="18" charset="0"/>
                <a:ea typeface="Cambria Math" panose="02040503050406030204" pitchFamily="18" charset="0"/>
                <a:cs typeface="Sakkal Majalla" panose="02000000000000000000" pitchFamily="2" charset="-78"/>
              </a:rPr>
              <a:t>(</a:t>
            </a:r>
            <a:r>
              <a:rPr lang="en-US" sz="30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3000" baseline="-25000" dirty="0">
                <a:latin typeface="Cambria Math" panose="02040503050406030204" pitchFamily="18" charset="0"/>
                <a:ea typeface="Cambria Math" panose="02040503050406030204" pitchFamily="18" charset="0"/>
                <a:cs typeface="Sakkal Majalla" panose="02000000000000000000" pitchFamily="2" charset="-78"/>
              </a:rPr>
              <a:t>O</a:t>
            </a:r>
            <a:r>
              <a:rPr lang="en-US" sz="3000" dirty="0">
                <a:latin typeface="Cambria Math" panose="02040503050406030204" pitchFamily="18" charset="0"/>
                <a:ea typeface="Cambria Math" panose="02040503050406030204" pitchFamily="18" charset="0"/>
                <a:cs typeface="Sakkal Majalla" panose="02000000000000000000" pitchFamily="2" charset="-78"/>
              </a:rPr>
              <a:t>)</a:t>
            </a:r>
            <a:r>
              <a:rPr lang="ar-EG" sz="3000" dirty="0">
                <a:latin typeface="Cambria Math" panose="02040503050406030204" pitchFamily="18" charset="0"/>
                <a:ea typeface="Cambria Math" panose="02040503050406030204" pitchFamily="18" charset="0"/>
                <a:cs typeface="Sakkal Majalla" panose="02000000000000000000" pitchFamily="2" charset="-78"/>
              </a:rPr>
              <a:t> إلى عدد من الأقسام المتساوية ولتكن </a:t>
            </a:r>
            <a:r>
              <a:rPr lang="en-US" sz="3000" dirty="0">
                <a:latin typeface="Cambria Math" panose="02040503050406030204" pitchFamily="18" charset="0"/>
                <a:ea typeface="Cambria Math" panose="02040503050406030204" pitchFamily="18" charset="0"/>
                <a:cs typeface="Sakkal Majalla" panose="02000000000000000000" pitchFamily="2" charset="-78"/>
              </a:rPr>
              <a:t>8 </a:t>
            </a:r>
            <a:r>
              <a:rPr lang="ar-EG" sz="3000" dirty="0" smtClean="0">
                <a:latin typeface="Cambria Math" panose="02040503050406030204" pitchFamily="18" charset="0"/>
                <a:ea typeface="Cambria Math" panose="02040503050406030204" pitchFamily="18" charset="0"/>
                <a:cs typeface="Sakkal Majalla" panose="02000000000000000000" pitchFamily="2" charset="-78"/>
              </a:rPr>
              <a:t> أقسام </a:t>
            </a:r>
            <a:r>
              <a:rPr lang="ar-EG" sz="3000" dirty="0">
                <a:latin typeface="Cambria Math" panose="02040503050406030204" pitchFamily="18" charset="0"/>
                <a:ea typeface="Cambria Math" panose="02040503050406030204" pitchFamily="18" charset="0"/>
                <a:cs typeface="Sakkal Majalla" panose="02000000000000000000" pitchFamily="2" charset="-78"/>
              </a:rPr>
              <a:t>ثم رسم خطوط رأسية من هذه النقط كما هو موضح في الجزء </a:t>
            </a:r>
            <a:r>
              <a:rPr lang="en-US" sz="3000" dirty="0">
                <a:latin typeface="Cambria Math" panose="02040503050406030204" pitchFamily="18" charset="0"/>
                <a:ea typeface="Cambria Math" panose="02040503050406030204" pitchFamily="18" charset="0"/>
                <a:cs typeface="Sakkal Majalla" panose="02000000000000000000" pitchFamily="2" charset="-78"/>
              </a:rPr>
              <a:t>(a)</a:t>
            </a:r>
            <a:r>
              <a:rPr lang="ar-EG" sz="3000" dirty="0">
                <a:latin typeface="Cambria Math" panose="02040503050406030204" pitchFamily="18" charset="0"/>
                <a:ea typeface="Cambria Math" panose="02040503050406030204" pitchFamily="18" charset="0"/>
                <a:cs typeface="Sakkal Majalla" panose="02000000000000000000" pitchFamily="2" charset="-78"/>
              </a:rPr>
              <a:t> من الشكل.</a:t>
            </a:r>
            <a:endParaRPr lang="en-US" sz="3000" dirty="0">
              <a:latin typeface="Cambria Math" panose="02040503050406030204" pitchFamily="18" charset="0"/>
              <a:ea typeface="Cambria Math" panose="02040503050406030204" pitchFamily="18" charset="0"/>
              <a:cs typeface="Sakkal Majalla" panose="02000000000000000000" pitchFamily="2" charset="-78"/>
            </a:endParaRPr>
          </a:p>
          <a:p>
            <a:pPr marL="536575" lvl="0" indent="-363538" algn="just">
              <a:buSzPts val="1800"/>
              <a:buFont typeface="Wingdings" panose="05000000000000000000" pitchFamily="2" charset="2"/>
              <a:buChar char="§"/>
              <a:tabLst>
                <a:tab pos="1831975" algn="l"/>
              </a:tabLst>
            </a:pPr>
            <a:r>
              <a:rPr lang="ar-EG" sz="3000" dirty="0">
                <a:latin typeface="Cambria Math" panose="02040503050406030204" pitchFamily="18" charset="0"/>
                <a:ea typeface="Cambria Math" panose="02040503050406030204" pitchFamily="18" charset="0"/>
                <a:cs typeface="Sakkal Majalla" panose="02000000000000000000" pitchFamily="2" charset="-78"/>
              </a:rPr>
              <a:t>تقسيم طول المشوار للتابع </a:t>
            </a:r>
            <a:r>
              <a:rPr lang="en-US" sz="3000" dirty="0">
                <a:latin typeface="Cambria Math" panose="02040503050406030204" pitchFamily="18" charset="0"/>
                <a:ea typeface="Cambria Math" panose="02040503050406030204" pitchFamily="18" charset="0"/>
                <a:cs typeface="Sakkal Majalla" panose="02000000000000000000" pitchFamily="2" charset="-78"/>
              </a:rPr>
              <a:t>(S)</a:t>
            </a:r>
            <a:r>
              <a:rPr lang="ar-EG" sz="3000" dirty="0">
                <a:latin typeface="Cambria Math" panose="02040503050406030204" pitchFamily="18" charset="0"/>
                <a:ea typeface="Cambria Math" panose="02040503050406030204" pitchFamily="18" charset="0"/>
                <a:cs typeface="Sakkal Majalla" panose="02000000000000000000" pitchFamily="2" charset="-78"/>
              </a:rPr>
              <a:t> إلى نفس عدد الأقسام السابقة.</a:t>
            </a:r>
            <a:endParaRPr lang="en-US" sz="3000" dirty="0">
              <a:latin typeface="Cambria Math" panose="02040503050406030204" pitchFamily="18" charset="0"/>
              <a:ea typeface="Cambria Math" panose="02040503050406030204" pitchFamily="18" charset="0"/>
              <a:cs typeface="Sakkal Majalla" panose="02000000000000000000" pitchFamily="2" charset="-78"/>
            </a:endParaRPr>
          </a:p>
          <a:p>
            <a:pPr marL="536575" lvl="0" indent="-363538" algn="just">
              <a:buSzPts val="1800"/>
              <a:buFont typeface="Wingdings" panose="05000000000000000000" pitchFamily="2" charset="2"/>
              <a:buChar char="§"/>
              <a:tabLst>
                <a:tab pos="1831975" algn="l"/>
              </a:tabLst>
            </a:pPr>
            <a:r>
              <a:rPr lang="ar-EG" sz="3000" spc="50" dirty="0">
                <a:latin typeface="Cambria Math" panose="02040503050406030204" pitchFamily="18" charset="0"/>
                <a:ea typeface="Cambria Math" panose="02040503050406030204" pitchFamily="18" charset="0"/>
                <a:cs typeface="Sakkal Majalla" panose="02000000000000000000" pitchFamily="2" charset="-78"/>
              </a:rPr>
              <a:t>توصيل الخط </a:t>
            </a:r>
            <a:r>
              <a:rPr lang="en-US" sz="3000" spc="50" dirty="0">
                <a:latin typeface="Cambria Math" panose="02040503050406030204" pitchFamily="18" charset="0"/>
                <a:ea typeface="Cambria Math" panose="02040503050406030204" pitchFamily="18" charset="0"/>
                <a:cs typeface="Sakkal Majalla" panose="02000000000000000000" pitchFamily="2" charset="-78"/>
              </a:rPr>
              <a:t>Aa </a:t>
            </a:r>
            <a:r>
              <a:rPr lang="ar-EG" sz="3000" spc="50" dirty="0" smtClean="0">
                <a:latin typeface="Cambria Math" panose="02040503050406030204" pitchFamily="18" charset="0"/>
                <a:ea typeface="Cambria Math" panose="02040503050406030204" pitchFamily="18" charset="0"/>
                <a:cs typeface="Sakkal Majalla" panose="02000000000000000000" pitchFamily="2" charset="-78"/>
              </a:rPr>
              <a:t> الذي </a:t>
            </a:r>
            <a:r>
              <a:rPr lang="ar-EG" sz="3000" spc="50" dirty="0">
                <a:latin typeface="Cambria Math" panose="02040503050406030204" pitchFamily="18" charset="0"/>
                <a:ea typeface="Cambria Math" panose="02040503050406030204" pitchFamily="18" charset="0"/>
                <a:cs typeface="Sakkal Majalla" panose="02000000000000000000" pitchFamily="2" charset="-78"/>
              </a:rPr>
              <a:t>يقطع الخط الرأسي رقم </a:t>
            </a:r>
            <a:r>
              <a:rPr lang="en-US" sz="3000" spc="50" dirty="0">
                <a:latin typeface="Cambria Math" panose="02040503050406030204" pitchFamily="18" charset="0"/>
                <a:ea typeface="Cambria Math" panose="02040503050406030204" pitchFamily="18" charset="0"/>
                <a:cs typeface="Sakkal Majalla" panose="02000000000000000000" pitchFamily="2" charset="-78"/>
              </a:rPr>
              <a:t>(1)</a:t>
            </a:r>
            <a:r>
              <a:rPr lang="ar-EG" sz="3000" spc="50" dirty="0">
                <a:latin typeface="Cambria Math" panose="02040503050406030204" pitchFamily="18" charset="0"/>
                <a:ea typeface="Cambria Math" panose="02040503050406030204" pitchFamily="18" charset="0"/>
                <a:cs typeface="Sakkal Majalla" panose="02000000000000000000" pitchFamily="2" charset="-78"/>
              </a:rPr>
              <a:t> في نقطة </a:t>
            </a:r>
            <a:r>
              <a:rPr lang="en-US" sz="3000" spc="50" dirty="0">
                <a:latin typeface="Cambria Math" panose="02040503050406030204" pitchFamily="18" charset="0"/>
                <a:ea typeface="Cambria Math" panose="02040503050406030204" pitchFamily="18" charset="0"/>
                <a:cs typeface="Sakkal Majalla" panose="02000000000000000000" pitchFamily="2" charset="-78"/>
              </a:rPr>
              <a:t>B </a:t>
            </a:r>
            <a:r>
              <a:rPr lang="ar-EG" sz="3000" spc="50" dirty="0" smtClean="0">
                <a:latin typeface="Cambria Math" panose="02040503050406030204" pitchFamily="18" charset="0"/>
                <a:ea typeface="Cambria Math" panose="02040503050406030204" pitchFamily="18" charset="0"/>
                <a:cs typeface="Sakkal Majalla" panose="02000000000000000000" pitchFamily="2" charset="-78"/>
              </a:rPr>
              <a:t> وبالمثل </a:t>
            </a:r>
            <a:r>
              <a:rPr lang="ar-EG" sz="3000" spc="50" dirty="0">
                <a:latin typeface="Cambria Math" panose="02040503050406030204" pitchFamily="18" charset="0"/>
                <a:ea typeface="Cambria Math" panose="02040503050406030204" pitchFamily="18" charset="0"/>
                <a:cs typeface="Sakkal Majalla" panose="02000000000000000000" pitchFamily="2" charset="-78"/>
              </a:rPr>
              <a:t>يمكن الحصول على باقي </a:t>
            </a:r>
            <a:r>
              <a:rPr lang="ar-EG" sz="3000" spc="50" dirty="0" smtClean="0">
                <a:latin typeface="Cambria Math" panose="02040503050406030204" pitchFamily="18" charset="0"/>
                <a:ea typeface="Cambria Math" panose="02040503050406030204" pitchFamily="18" charset="0"/>
                <a:cs typeface="Sakkal Majalla" panose="02000000000000000000" pitchFamily="2" charset="-78"/>
              </a:rPr>
              <a:t>النقاط                 </a:t>
            </a:r>
            <a:r>
              <a:rPr lang="en-US" sz="3000" spc="50" dirty="0">
                <a:latin typeface="Cambria Math" panose="02040503050406030204" pitchFamily="18" charset="0"/>
                <a:ea typeface="Cambria Math" panose="02040503050406030204" pitchFamily="18" charset="0"/>
                <a:cs typeface="Sakkal Majalla" panose="02000000000000000000" pitchFamily="2" charset="-78"/>
              </a:rPr>
              <a:t>(C, D, E, etc.) </a:t>
            </a:r>
            <a:r>
              <a:rPr lang="ar-EG" sz="3000" spc="50" dirty="0">
                <a:latin typeface="Cambria Math" panose="02040503050406030204" pitchFamily="18" charset="0"/>
                <a:ea typeface="Cambria Math" panose="02040503050406030204" pitchFamily="18" charset="0"/>
                <a:cs typeface="Sakkal Majalla" panose="02000000000000000000" pitchFamily="2" charset="-78"/>
              </a:rPr>
              <a:t>كما هو مبين بالشكل ، ثم يتم توصيل النقاط </a:t>
            </a:r>
            <a:r>
              <a:rPr lang="en-US" sz="3000" spc="50" dirty="0">
                <a:latin typeface="Cambria Math" panose="02040503050406030204" pitchFamily="18" charset="0"/>
                <a:ea typeface="Cambria Math" panose="02040503050406030204" pitchFamily="18" charset="0"/>
                <a:cs typeface="Sakkal Majalla" panose="02000000000000000000" pitchFamily="2" charset="-78"/>
              </a:rPr>
              <a:t>(A, B, C, D, etc.)</a:t>
            </a:r>
            <a:r>
              <a:rPr lang="ar-EG" sz="3000" spc="50" dirty="0">
                <a:latin typeface="Cambria Math" panose="02040503050406030204" pitchFamily="18" charset="0"/>
                <a:ea typeface="Cambria Math" panose="02040503050406030204" pitchFamily="18" charset="0"/>
                <a:cs typeface="Sakkal Majalla" panose="02000000000000000000" pitchFamily="2" charset="-78"/>
              </a:rPr>
              <a:t> للحصول على منحنى القطع المكافئ لمشوار الصعود للتابع.</a:t>
            </a:r>
            <a:endParaRPr lang="en-US" sz="3000" dirty="0">
              <a:latin typeface="Cambria Math" panose="02040503050406030204" pitchFamily="18" charset="0"/>
              <a:ea typeface="Cambria Math" panose="02040503050406030204" pitchFamily="18" charset="0"/>
              <a:cs typeface="Sakkal Majalla" panose="02000000000000000000" pitchFamily="2" charset="-78"/>
            </a:endParaRPr>
          </a:p>
          <a:p>
            <a:pPr marL="536575" lvl="0" indent="-363538" algn="just">
              <a:buSzPts val="1800"/>
              <a:buFont typeface="Wingdings" panose="05000000000000000000" pitchFamily="2" charset="2"/>
              <a:buChar char="§"/>
              <a:tabLst>
                <a:tab pos="1831975" algn="l"/>
              </a:tabLst>
            </a:pPr>
            <a:r>
              <a:rPr lang="ar-EG" sz="3000" dirty="0">
                <a:latin typeface="Cambria Math" panose="02040503050406030204" pitchFamily="18" charset="0"/>
                <a:ea typeface="Cambria Math" panose="02040503050406030204" pitchFamily="18" charset="0"/>
                <a:cs typeface="Sakkal Majalla" panose="02000000000000000000" pitchFamily="2" charset="-78"/>
              </a:rPr>
              <a:t>بنفس الطريقة يتم رسم منحنى الإزاحة للتابع خلال مشوار الرجوع.</a:t>
            </a:r>
            <a:endParaRPr lang="en-US" sz="30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47922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344816" cy="864096"/>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منحنى السرعة لحركة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بعجلة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منتظمة</a:t>
            </a:r>
          </a:p>
        </p:txBody>
      </p:sp>
      <mc:AlternateContent xmlns:mc="http://schemas.openxmlformats.org/markup-compatibility/2006">
        <mc:Choice xmlns:a14="http://schemas.microsoft.com/office/drawing/2010/main" Requires="a14">
          <p:sp>
            <p:nvSpPr>
              <p:cNvPr id="4" name="Rectangle 3"/>
              <p:cNvSpPr/>
              <p:nvPr/>
            </p:nvSpPr>
            <p:spPr>
              <a:xfrm>
                <a:off x="1331640" y="980728"/>
                <a:ext cx="7560840" cy="5509200"/>
              </a:xfrm>
              <a:prstGeom prst="rect">
                <a:avLst/>
              </a:prstGeom>
            </p:spPr>
            <p:txBody>
              <a:bodyPr wrap="square">
                <a:spAutoFit/>
              </a:bodyPr>
              <a:lstStyle/>
              <a:p>
                <a:pPr algn="just">
                  <a:tabLst>
                    <a:tab pos="183197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الجزء </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(b)</a:t>
                </a:r>
                <a:r>
                  <a:rPr lang="ar-EG" sz="3200" dirty="0">
                    <a:effectLst/>
                    <a:latin typeface="Cambria Math" panose="02040503050406030204" pitchFamily="18" charset="0"/>
                    <a:ea typeface="Cambria Math" panose="02040503050406030204" pitchFamily="18" charset="0"/>
                    <a:cs typeface="Sakkal Majalla" panose="02000000000000000000" pitchFamily="2" charset="-78"/>
                  </a:rPr>
                  <a:t> من الشكل يوضح منحنى السرعة وحيث أن التابع يتحرك بعجلة منتظمة فإن السرعة تتغير بشكل مباشر مع الزمن. ومن هندسة الشكل يمكن إستنتاج كلا من: </a:t>
                </a:r>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lvl="0" algn="just">
                  <a:buSzPts val="1400"/>
                  <a:tabLst>
                    <a:tab pos="1831975" algn="l"/>
                  </a:tabLst>
                </a:pPr>
                <a:r>
                  <a:rPr lang="ar-EG" sz="3200" dirty="0">
                    <a:effectLst/>
                    <a:latin typeface="Cambria Math" panose="02040503050406030204" pitchFamily="18" charset="0"/>
                    <a:ea typeface="Cambria Math" panose="02040503050406030204" pitchFamily="18" charset="0"/>
                    <a:cs typeface="Sakkal Majalla" panose="02000000000000000000" pitchFamily="2" charset="-78"/>
                  </a:rPr>
                  <a:t>الزمن اللازم للتابع بالثانية خلال مشوار </a:t>
                </a:r>
                <a:r>
                  <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rPr>
                  <a:t>الصعود</a:t>
                </a:r>
              </a:p>
              <a:p>
                <a:pPr lvl="0" algn="ctr">
                  <a:buSzPts val="1400"/>
                  <a:tabLst>
                    <a:tab pos="1831975" algn="l"/>
                  </a:tabLst>
                </a:pPr>
                <a:r>
                  <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𝑡</m:t>
                        </m:r>
                      </m:e>
                      <m:sub>
                        <m:r>
                          <a:rPr lang="en-US" sz="3200" i="1">
                            <a:effectLst/>
                            <a:latin typeface="Cambria Math" panose="02040503050406030204" pitchFamily="18" charset="0"/>
                            <a:ea typeface="Cambria Math" panose="02040503050406030204" pitchFamily="18" charset="0"/>
                            <a:cs typeface="Sakkal Majalla"/>
                          </a:rPr>
                          <m:t>𝑂</m:t>
                        </m:r>
                      </m:sub>
                    </m:sSub>
                    <m:r>
                      <a:rPr lang="en-US" sz="3200">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m:rPr>
                            <m:sty m:val="p"/>
                          </m:rPr>
                          <a:rPr lang="en-US" sz="3200">
                            <a:effectLst/>
                            <a:latin typeface="Cambria Math" panose="02040503050406030204" pitchFamily="18" charset="0"/>
                            <a:ea typeface="Cambria Math" panose="02040503050406030204" pitchFamily="18" charset="0"/>
                            <a:cs typeface="Sakkal Majalla"/>
                          </a:rPr>
                          <m:t>θ</m:t>
                        </m:r>
                      </m:e>
                      <m:sub>
                        <m:r>
                          <a:rPr lang="en-US" sz="3200" i="1">
                            <a:effectLst/>
                            <a:latin typeface="Cambria Math" panose="02040503050406030204" pitchFamily="18" charset="0"/>
                            <a:ea typeface="Cambria Math" panose="02040503050406030204" pitchFamily="18" charset="0"/>
                            <a:cs typeface="Sakkal Majalla"/>
                          </a:rPr>
                          <m:t>𝑂</m:t>
                        </m:r>
                      </m:sub>
                    </m:sSub>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𝜔</m:t>
                    </m:r>
                  </m:oMath>
                </a14:m>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lvl="0" algn="just">
                  <a:buSzPts val="1400"/>
                  <a:tabLst>
                    <a:tab pos="1831975" algn="l"/>
                  </a:tabLst>
                </a:pPr>
                <a:r>
                  <a:rPr lang="ar-EG" sz="3200" dirty="0">
                    <a:effectLst/>
                    <a:latin typeface="Cambria Math" panose="02040503050406030204" pitchFamily="18" charset="0"/>
                    <a:ea typeface="Cambria Math" panose="02040503050406030204" pitchFamily="18" charset="0"/>
                    <a:cs typeface="Sakkal Majalla" panose="02000000000000000000" pitchFamily="2" charset="-78"/>
                  </a:rPr>
                  <a:t>الزمن اللازم للتابع بالثانية خلال مشوار الرجوع </a:t>
                </a:r>
                <a:endPar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endParaRPr>
              </a:p>
              <a:p>
                <a:pPr lvl="0" algn="ctr">
                  <a:buSzPts val="1400"/>
                  <a:tabLst>
                    <a:tab pos="1831975" algn="l"/>
                  </a:tabLst>
                </a:pPr>
                <a:r>
                  <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𝑡</m:t>
                        </m:r>
                      </m:e>
                      <m:sub>
                        <m:r>
                          <a:rPr lang="en-US" sz="3200" i="1">
                            <a:effectLst/>
                            <a:latin typeface="Cambria Math" panose="02040503050406030204" pitchFamily="18" charset="0"/>
                            <a:ea typeface="Cambria Math" panose="02040503050406030204" pitchFamily="18" charset="0"/>
                            <a:cs typeface="Sakkal Majalla"/>
                          </a:rPr>
                          <m:t>𝑅</m:t>
                        </m:r>
                      </m:sub>
                    </m:sSub>
                    <m:r>
                      <a:rPr lang="en-US" sz="3200">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m:rPr>
                            <m:sty m:val="p"/>
                          </m:rPr>
                          <a:rPr lang="en-US" sz="3200">
                            <a:effectLst/>
                            <a:latin typeface="Cambria Math" panose="02040503050406030204" pitchFamily="18" charset="0"/>
                            <a:ea typeface="Cambria Math" panose="02040503050406030204" pitchFamily="18" charset="0"/>
                            <a:cs typeface="Sakkal Majalla"/>
                          </a:rPr>
                          <m:t>θ</m:t>
                        </m:r>
                      </m:e>
                      <m:sub>
                        <m:r>
                          <a:rPr lang="en-US" sz="3200" i="1">
                            <a:effectLst/>
                            <a:latin typeface="Cambria Math" panose="02040503050406030204" pitchFamily="18" charset="0"/>
                            <a:ea typeface="Cambria Math" panose="02040503050406030204" pitchFamily="18" charset="0"/>
                            <a:cs typeface="Sakkal Majalla"/>
                          </a:rPr>
                          <m:t>𝑅</m:t>
                        </m:r>
                      </m:sub>
                    </m:sSub>
                    <m:r>
                      <a:rPr lang="en-US" sz="3200" i="1">
                        <a:effectLst/>
                        <a:latin typeface="Cambria Math" panose="02040503050406030204" pitchFamily="18" charset="0"/>
                        <a:ea typeface="Cambria Math" panose="02040503050406030204" pitchFamily="18" charset="0"/>
                        <a:cs typeface="Sakkal Majalla"/>
                      </a:rPr>
                      <m:t>/</m:t>
                    </m:r>
                    <m:r>
                      <a:rPr lang="en-US" sz="3200" i="1">
                        <a:effectLst/>
                        <a:latin typeface="Cambria Math" panose="02040503050406030204" pitchFamily="18" charset="0"/>
                        <a:ea typeface="Cambria Math" panose="02040503050406030204" pitchFamily="18" charset="0"/>
                        <a:cs typeface="Sakkal Majalla"/>
                      </a:rPr>
                      <m:t>𝜔</m:t>
                    </m:r>
                  </m:oMath>
                </a14:m>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lvl="0" algn="just">
                  <a:buSzPts val="1400"/>
                  <a:tabLst>
                    <a:tab pos="1831975" algn="l"/>
                  </a:tabLst>
                </a:pPr>
                <a:r>
                  <a:rPr lang="ar-EG" sz="3200" dirty="0">
                    <a:effectLst/>
                    <a:latin typeface="Cambria Math" panose="02040503050406030204" pitchFamily="18" charset="0"/>
                    <a:ea typeface="Cambria Math" panose="02040503050406030204" pitchFamily="18" charset="0"/>
                    <a:cs typeface="Sakkal Majalla" panose="02000000000000000000" pitchFamily="2" charset="-78"/>
                  </a:rPr>
                  <a:t>السرعة المتوسطة للتابع خلال مشوار </a:t>
                </a:r>
                <a:r>
                  <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rPr>
                  <a:t>الصعود</a:t>
                </a:r>
              </a:p>
              <a:p>
                <a:pPr lvl="0" algn="ctr">
                  <a:buSzPts val="1400"/>
                  <a:tabLst>
                    <a:tab pos="1831975" algn="l"/>
                  </a:tabLst>
                </a:pPr>
                <a:r>
                  <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𝑣</m:t>
                        </m:r>
                      </m:e>
                      <m:sub>
                        <m:r>
                          <a:rPr lang="en-US" sz="3200" i="1">
                            <a:effectLst/>
                            <a:latin typeface="Cambria Math" panose="02040503050406030204" pitchFamily="18" charset="0"/>
                            <a:ea typeface="Cambria Math" panose="02040503050406030204" pitchFamily="18" charset="0"/>
                            <a:cs typeface="Sakkal Majalla"/>
                          </a:rPr>
                          <m:t>𝑚𝑒𝑎𝑛</m:t>
                        </m:r>
                      </m:sub>
                    </m:sSub>
                    <m:r>
                      <a:rPr lang="en-US" sz="3200" i="1">
                        <a:effectLst/>
                        <a:latin typeface="Cambria Math" panose="02040503050406030204" pitchFamily="18" charset="0"/>
                        <a:ea typeface="Cambria Math" panose="02040503050406030204" pitchFamily="18" charset="0"/>
                        <a:cs typeface="Sakkal Majalla"/>
                      </a:rPr>
                      <m:t> =</m:t>
                    </m:r>
                    <m:r>
                      <a:rPr lang="en-US" sz="3200" i="1">
                        <a:effectLst/>
                        <a:latin typeface="Cambria Math" panose="02040503050406030204" pitchFamily="18" charset="0"/>
                        <a:ea typeface="Cambria Math" panose="02040503050406030204" pitchFamily="18" charset="0"/>
                        <a:cs typeface="Sakkal Majalla"/>
                      </a:rPr>
                      <m:t>𝑆</m:t>
                    </m:r>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𝑡</m:t>
                        </m:r>
                      </m:e>
                      <m:sub>
                        <m:r>
                          <a:rPr lang="en-US" sz="3200" i="1">
                            <a:effectLst/>
                            <a:latin typeface="Cambria Math" panose="02040503050406030204" pitchFamily="18" charset="0"/>
                            <a:ea typeface="Cambria Math" panose="02040503050406030204" pitchFamily="18" charset="0"/>
                            <a:cs typeface="Sakkal Majalla"/>
                          </a:rPr>
                          <m:t>𝑂</m:t>
                        </m:r>
                      </m:sub>
                    </m:sSub>
                    <m:r>
                      <a:rPr lang="en-US" sz="3200" i="1">
                        <a:effectLst/>
                        <a:latin typeface="Cambria Math" panose="02040503050406030204" pitchFamily="18" charset="0"/>
                        <a:ea typeface="Cambria Math" panose="02040503050406030204" pitchFamily="18" charset="0"/>
                        <a:cs typeface="Sakkal Majalla"/>
                      </a:rPr>
                      <m:t> </m:t>
                    </m:r>
                  </m:oMath>
                </a14:m>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a:p>
                <a:pPr lvl="0" algn="just">
                  <a:buSzPts val="1400"/>
                  <a:tabLst>
                    <a:tab pos="1831975" algn="l"/>
                  </a:tabLst>
                </a:pPr>
                <a:r>
                  <a:rPr lang="ar-EG" sz="3200" dirty="0">
                    <a:effectLst/>
                    <a:latin typeface="Cambria Math" panose="02040503050406030204" pitchFamily="18" charset="0"/>
                    <a:ea typeface="Cambria Math" panose="02040503050406030204" pitchFamily="18" charset="0"/>
                    <a:cs typeface="Sakkal Majalla" panose="02000000000000000000" pitchFamily="2" charset="-78"/>
                  </a:rPr>
                  <a:t>السرعة المتوسطة للتابع خلال مشوار الرجوع </a:t>
                </a:r>
                <a:endPar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endParaRPr>
              </a:p>
              <a:p>
                <a:pPr lvl="0" algn="ctr">
                  <a:buSzPts val="1400"/>
                  <a:tabLst>
                    <a:tab pos="1831975" algn="l"/>
                  </a:tabLst>
                </a:pPr>
                <a:r>
                  <a:rPr lang="ar-EG" sz="3200" dirty="0" smtClean="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𝑣</m:t>
                        </m:r>
                      </m:e>
                      <m:sub>
                        <m:r>
                          <a:rPr lang="en-US" sz="3200" i="1">
                            <a:effectLst/>
                            <a:latin typeface="Cambria Math" panose="02040503050406030204" pitchFamily="18" charset="0"/>
                            <a:ea typeface="Cambria Math" panose="02040503050406030204" pitchFamily="18" charset="0"/>
                            <a:cs typeface="Sakkal Majalla"/>
                          </a:rPr>
                          <m:t>𝑚𝑒𝑎𝑛</m:t>
                        </m:r>
                      </m:sub>
                    </m:sSub>
                    <m:r>
                      <a:rPr lang="en-US" sz="3200" i="1">
                        <a:effectLst/>
                        <a:latin typeface="Cambria Math" panose="02040503050406030204" pitchFamily="18" charset="0"/>
                        <a:ea typeface="Cambria Math" panose="02040503050406030204" pitchFamily="18" charset="0"/>
                        <a:cs typeface="Sakkal Majalla"/>
                      </a:rPr>
                      <m:t> =</m:t>
                    </m:r>
                    <m:r>
                      <a:rPr lang="en-US" sz="3200" i="1">
                        <a:effectLst/>
                        <a:latin typeface="Cambria Math" panose="02040503050406030204" pitchFamily="18" charset="0"/>
                        <a:ea typeface="Cambria Math" panose="02040503050406030204" pitchFamily="18" charset="0"/>
                        <a:cs typeface="Sakkal Majalla"/>
                      </a:rPr>
                      <m:t>𝑆</m:t>
                    </m:r>
                    <m:r>
                      <a:rPr lang="en-US" sz="3200" i="1">
                        <a:effectLst/>
                        <a:latin typeface="Cambria Math" panose="02040503050406030204" pitchFamily="18" charset="0"/>
                        <a:ea typeface="Cambria Math" panose="02040503050406030204" pitchFamily="18" charset="0"/>
                        <a:cs typeface="Sakkal Majalla"/>
                      </a:rPr>
                      <m:t>/</m:t>
                    </m:r>
                    <m:sSub>
                      <m:sSubPr>
                        <m:ctrlPr>
                          <a:rPr lang="en-US" sz="3200" i="1">
                            <a:effectLst/>
                            <a:latin typeface="Cambria Math" panose="02040503050406030204" pitchFamily="18" charset="0"/>
                            <a:ea typeface="Cambria Math" panose="02040503050406030204" pitchFamily="18" charset="0"/>
                            <a:cs typeface="Sakkal Majalla"/>
                          </a:rPr>
                        </m:ctrlPr>
                      </m:sSubPr>
                      <m:e>
                        <m:r>
                          <a:rPr lang="en-US" sz="3200" i="1">
                            <a:effectLst/>
                            <a:latin typeface="Cambria Math" panose="02040503050406030204" pitchFamily="18" charset="0"/>
                            <a:ea typeface="Cambria Math" panose="02040503050406030204" pitchFamily="18" charset="0"/>
                            <a:cs typeface="Sakkal Majalla"/>
                          </a:rPr>
                          <m:t>𝑡</m:t>
                        </m:r>
                      </m:e>
                      <m:sub>
                        <m:r>
                          <a:rPr lang="en-US" sz="3200" i="1">
                            <a:effectLst/>
                            <a:latin typeface="Cambria Math" panose="02040503050406030204" pitchFamily="18" charset="0"/>
                            <a:ea typeface="Cambria Math" panose="02040503050406030204" pitchFamily="18" charset="0"/>
                            <a:cs typeface="Sakkal Majalla"/>
                          </a:rPr>
                          <m:t>𝑅</m:t>
                        </m:r>
                      </m:sub>
                    </m:sSub>
                    <m:r>
                      <a:rPr lang="en-US" sz="3200" i="1">
                        <a:effectLst/>
                        <a:latin typeface="Cambria Math" panose="02040503050406030204" pitchFamily="18" charset="0"/>
                        <a:ea typeface="Cambria Math" panose="02040503050406030204" pitchFamily="18" charset="0"/>
                        <a:cs typeface="Sakkal Majalla"/>
                      </a:rPr>
                      <m:t> </m:t>
                    </m:r>
                  </m:oMath>
                </a14:m>
                <a:endParaRPr lang="en-US" sz="20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331640" y="980728"/>
                <a:ext cx="7560840" cy="5509200"/>
              </a:xfrm>
              <a:prstGeom prst="rect">
                <a:avLst/>
              </a:prstGeom>
              <a:blipFill rotWithShape="1">
                <a:blip r:embed="rId2"/>
                <a:stretch>
                  <a:fillRect l="-3143" t="-1549" r="-2015"/>
                </a:stretch>
              </a:blipFill>
            </p:spPr>
            <p:txBody>
              <a:bodyPr/>
              <a:lstStyle/>
              <a:p>
                <a:r>
                  <a:rPr lang="ar-EG">
                    <a:noFill/>
                  </a:rPr>
                  <a:t> </a:t>
                </a:r>
              </a:p>
            </p:txBody>
          </p:sp>
        </mc:Fallback>
      </mc:AlternateContent>
    </p:spTree>
    <p:extLst>
      <p:ext uri="{BB962C8B-B14F-4D97-AF65-F5344CB8AC3E}">
        <p14:creationId xmlns:p14="http://schemas.microsoft.com/office/powerpoint/2010/main" val="3081838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344816" cy="864096"/>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منحنى السرعة لحركة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بعجلة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منتظمة</a:t>
            </a:r>
          </a:p>
        </p:txBody>
      </p:sp>
      <mc:AlternateContent xmlns:mc="http://schemas.openxmlformats.org/markup-compatibility/2006">
        <mc:Choice xmlns:a14="http://schemas.microsoft.com/office/drawing/2010/main" Requires="a14">
          <p:sp>
            <p:nvSpPr>
              <p:cNvPr id="4" name="Rectangle 3"/>
              <p:cNvSpPr/>
              <p:nvPr/>
            </p:nvSpPr>
            <p:spPr>
              <a:xfrm>
                <a:off x="1259632" y="1179006"/>
                <a:ext cx="7560840" cy="5202322"/>
              </a:xfrm>
              <a:prstGeom prst="rect">
                <a:avLst/>
              </a:prstGeom>
            </p:spPr>
            <p:txBody>
              <a:bodyPr wrap="square">
                <a:spAutoFit/>
              </a:bodyPr>
              <a:lstStyle/>
              <a:p>
                <a:pPr algn="just">
                  <a:lnSpc>
                    <a:spcPct val="130000"/>
                  </a:lnSpc>
                  <a:tabLst>
                    <a:tab pos="1831975" algn="l"/>
                  </a:tabLst>
                </a:pPr>
                <a:r>
                  <a:rPr lang="ar-EG" sz="3600" dirty="0" smtClean="0">
                    <a:effectLst/>
                    <a:latin typeface="Cambria Math" panose="02040503050406030204" pitchFamily="18" charset="0"/>
                    <a:ea typeface="Cambria Math" panose="02040503050406030204" pitchFamily="18" charset="0"/>
                    <a:cs typeface="Sakkal Majalla" panose="02000000000000000000" pitchFamily="2" charset="-78"/>
                  </a:rPr>
                  <a:t>وحيث </a:t>
                </a:r>
                <a:r>
                  <a:rPr lang="ar-EG" sz="3600" dirty="0">
                    <a:effectLst/>
                    <a:latin typeface="Cambria Math" panose="02040503050406030204" pitchFamily="18" charset="0"/>
                    <a:ea typeface="Cambria Math" panose="02040503050406030204" pitchFamily="18" charset="0"/>
                    <a:cs typeface="Sakkal Majalla" panose="02000000000000000000" pitchFamily="2" charset="-78"/>
                  </a:rPr>
                  <a:t>أن السرعة القصوى للتابع تساوي ضعف السرعة </a:t>
                </a:r>
                <a:r>
                  <a:rPr lang="ar-EG" sz="3600" dirty="0" smtClean="0">
                    <a:effectLst/>
                    <a:latin typeface="Cambria Math" panose="02040503050406030204" pitchFamily="18" charset="0"/>
                    <a:ea typeface="Cambria Math" panose="02040503050406030204" pitchFamily="18" charset="0"/>
                    <a:cs typeface="Sakkal Majalla" panose="02000000000000000000" pitchFamily="2" charset="-78"/>
                  </a:rPr>
                  <a:t>المتوسطة فإن السرعة القصوى تحسب كما يلي:</a:t>
                </a:r>
                <a:endParaRPr lang="en-US" sz="2400" dirty="0">
                  <a:effectLst/>
                  <a:latin typeface="Cambria Math" panose="02040503050406030204" pitchFamily="18" charset="0"/>
                  <a:ea typeface="Cambria Math" panose="02040503050406030204" pitchFamily="18" charset="0"/>
                  <a:cs typeface="Sakkal Majalla" panose="02000000000000000000" pitchFamily="2" charset="-78"/>
                </a:endParaRPr>
              </a:p>
              <a:p>
                <a:pPr lvl="0" algn="just">
                  <a:lnSpc>
                    <a:spcPct val="130000"/>
                  </a:lnSpc>
                  <a:buSzPts val="1400"/>
                  <a:tabLst>
                    <a:tab pos="1831975" algn="l"/>
                  </a:tabLst>
                </a:pPr>
                <a:r>
                  <a:rPr lang="ar-EG" sz="3600" dirty="0">
                    <a:effectLst/>
                    <a:latin typeface="Cambria Math" panose="02040503050406030204" pitchFamily="18" charset="0"/>
                    <a:ea typeface="Cambria Math" panose="02040503050406030204" pitchFamily="18" charset="0"/>
                    <a:cs typeface="Sakkal Majalla" panose="02000000000000000000" pitchFamily="2" charset="-78"/>
                  </a:rPr>
                  <a:t>السرعة القصوى للتابع خلال مشوار </a:t>
                </a:r>
                <a:r>
                  <a:rPr lang="ar-EG" sz="3600" dirty="0" smtClean="0">
                    <a:effectLst/>
                    <a:latin typeface="Cambria Math" panose="02040503050406030204" pitchFamily="18" charset="0"/>
                    <a:ea typeface="Cambria Math" panose="02040503050406030204" pitchFamily="18" charset="0"/>
                    <a:cs typeface="Sakkal Majalla" panose="02000000000000000000" pitchFamily="2" charset="-78"/>
                  </a:rPr>
                  <a:t>الصعود</a:t>
                </a:r>
              </a:p>
              <a:p>
                <a:pPr lvl="0" algn="ctr">
                  <a:lnSpc>
                    <a:spcPct val="130000"/>
                  </a:lnSpc>
                  <a:buSzPts val="1400"/>
                  <a:tabLst>
                    <a:tab pos="1831975" algn="l"/>
                  </a:tabLst>
                </a:pPr>
                <a:r>
                  <a:rPr lang="ar-EG" sz="3600" dirty="0" smtClean="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3600" i="1">
                            <a:effectLst/>
                            <a:latin typeface="Cambria Math" panose="02040503050406030204" pitchFamily="18" charset="0"/>
                            <a:ea typeface="Cambria Math" panose="02040503050406030204" pitchFamily="18" charset="0"/>
                            <a:cs typeface="Sakkal Majalla"/>
                          </a:rPr>
                        </m:ctrlPr>
                      </m:sSubPr>
                      <m:e>
                        <m:r>
                          <a:rPr lang="en-US" sz="3600" i="1">
                            <a:effectLst/>
                            <a:latin typeface="Cambria Math" panose="02040503050406030204" pitchFamily="18" charset="0"/>
                            <a:ea typeface="Cambria Math" panose="02040503050406030204" pitchFamily="18" charset="0"/>
                            <a:cs typeface="Sakkal Majalla"/>
                          </a:rPr>
                          <m:t>𝑣</m:t>
                        </m:r>
                      </m:e>
                      <m:sub>
                        <m:r>
                          <a:rPr lang="en-US" sz="3600" i="1">
                            <a:effectLst/>
                            <a:latin typeface="Cambria Math" panose="02040503050406030204" pitchFamily="18" charset="0"/>
                            <a:ea typeface="Cambria Math" panose="02040503050406030204" pitchFamily="18" charset="0"/>
                            <a:cs typeface="Sakkal Majalla"/>
                          </a:rPr>
                          <m:t>𝑂</m:t>
                        </m:r>
                      </m:sub>
                    </m:sSub>
                    <m:r>
                      <a:rPr lang="en-US" sz="3600" i="1">
                        <a:effectLst/>
                        <a:latin typeface="Cambria Math" panose="02040503050406030204" pitchFamily="18" charset="0"/>
                        <a:ea typeface="Cambria Math" panose="02040503050406030204" pitchFamily="18" charset="0"/>
                        <a:cs typeface="Sakkal Majalla"/>
                      </a:rPr>
                      <m:t> =</m:t>
                    </m:r>
                    <m:f>
                      <m:fPr>
                        <m:ctrlPr>
                          <a:rPr lang="en-US" sz="3600" i="1">
                            <a:effectLst/>
                            <a:latin typeface="Cambria Math" panose="02040503050406030204" pitchFamily="18" charset="0"/>
                            <a:ea typeface="Cambria Math" panose="02040503050406030204" pitchFamily="18" charset="0"/>
                            <a:cs typeface="Sakkal Majalla"/>
                          </a:rPr>
                        </m:ctrlPr>
                      </m:fPr>
                      <m:num>
                        <m:r>
                          <a:rPr lang="en-US" sz="3600" i="1">
                            <a:effectLst/>
                            <a:latin typeface="Cambria Math" panose="02040503050406030204" pitchFamily="18" charset="0"/>
                            <a:ea typeface="Cambria Math" panose="02040503050406030204" pitchFamily="18" charset="0"/>
                            <a:cs typeface="Sakkal Majalla"/>
                          </a:rPr>
                          <m:t>2</m:t>
                        </m:r>
                        <m:r>
                          <a:rPr lang="en-US" sz="3600" i="1">
                            <a:effectLst/>
                            <a:latin typeface="Cambria Math" panose="02040503050406030204" pitchFamily="18" charset="0"/>
                            <a:ea typeface="Cambria Math" panose="02040503050406030204" pitchFamily="18" charset="0"/>
                            <a:cs typeface="Sakkal Majalla"/>
                          </a:rPr>
                          <m:t>𝑆</m:t>
                        </m:r>
                      </m:num>
                      <m:den>
                        <m:sSub>
                          <m:sSubPr>
                            <m:ctrlPr>
                              <a:rPr lang="en-US" sz="3600" i="1">
                                <a:effectLst/>
                                <a:latin typeface="Cambria Math" panose="02040503050406030204" pitchFamily="18" charset="0"/>
                                <a:ea typeface="Cambria Math" panose="02040503050406030204" pitchFamily="18" charset="0"/>
                                <a:cs typeface="Sakkal Majalla"/>
                              </a:rPr>
                            </m:ctrlPr>
                          </m:sSubPr>
                          <m:e>
                            <m:r>
                              <a:rPr lang="en-US" sz="3600" i="1">
                                <a:effectLst/>
                                <a:latin typeface="Cambria Math" panose="02040503050406030204" pitchFamily="18" charset="0"/>
                                <a:ea typeface="Cambria Math" panose="02040503050406030204" pitchFamily="18" charset="0"/>
                                <a:cs typeface="Sakkal Majalla"/>
                              </a:rPr>
                              <m:t>𝑡</m:t>
                            </m:r>
                          </m:e>
                          <m:sub>
                            <m:r>
                              <a:rPr lang="en-US" sz="3600" i="1">
                                <a:effectLst/>
                                <a:latin typeface="Cambria Math" panose="02040503050406030204" pitchFamily="18" charset="0"/>
                                <a:ea typeface="Cambria Math" panose="02040503050406030204" pitchFamily="18" charset="0"/>
                                <a:cs typeface="Sakkal Majalla"/>
                              </a:rPr>
                              <m:t>𝑂</m:t>
                            </m:r>
                          </m:sub>
                        </m:sSub>
                      </m:den>
                    </m:f>
                    <m:r>
                      <a:rPr lang="en-US" sz="3600">
                        <a:effectLst/>
                        <a:latin typeface="Cambria Math" panose="02040503050406030204" pitchFamily="18" charset="0"/>
                        <a:ea typeface="Cambria Math" panose="02040503050406030204" pitchFamily="18" charset="0"/>
                        <a:cs typeface="Sakkal Majalla"/>
                      </a:rPr>
                      <m:t>=</m:t>
                    </m:r>
                    <m:f>
                      <m:fPr>
                        <m:ctrlPr>
                          <a:rPr lang="en-US" sz="3600" i="1">
                            <a:effectLst/>
                            <a:latin typeface="Cambria Math" panose="02040503050406030204" pitchFamily="18" charset="0"/>
                            <a:ea typeface="Cambria Math" panose="02040503050406030204" pitchFamily="18" charset="0"/>
                            <a:cs typeface="Sakkal Majalla"/>
                          </a:rPr>
                        </m:ctrlPr>
                      </m:fPr>
                      <m:num>
                        <m:r>
                          <a:rPr lang="en-US" sz="3600" i="1">
                            <a:effectLst/>
                            <a:latin typeface="Cambria Math" panose="02040503050406030204" pitchFamily="18" charset="0"/>
                            <a:ea typeface="Cambria Math" panose="02040503050406030204" pitchFamily="18" charset="0"/>
                            <a:cs typeface="Sakkal Majalla"/>
                          </a:rPr>
                          <m:t>2</m:t>
                        </m:r>
                        <m:r>
                          <a:rPr lang="en-US" sz="3600" i="1">
                            <a:effectLst/>
                            <a:latin typeface="Cambria Math" panose="02040503050406030204" pitchFamily="18" charset="0"/>
                            <a:ea typeface="Cambria Math" panose="02040503050406030204" pitchFamily="18" charset="0"/>
                            <a:cs typeface="Sakkal Majalla"/>
                          </a:rPr>
                          <m:t>𝜔</m:t>
                        </m:r>
                        <m:r>
                          <a:rPr lang="en-US" sz="3600" i="1">
                            <a:effectLst/>
                            <a:latin typeface="Cambria Math" panose="02040503050406030204" pitchFamily="18" charset="0"/>
                            <a:ea typeface="Cambria Math" panose="02040503050406030204" pitchFamily="18" charset="0"/>
                            <a:cs typeface="Sakkal Majalla"/>
                          </a:rPr>
                          <m:t>𝑆</m:t>
                        </m:r>
                      </m:num>
                      <m:den>
                        <m:sSub>
                          <m:sSubPr>
                            <m:ctrlPr>
                              <a:rPr lang="en-US" sz="3600" i="1">
                                <a:effectLst/>
                                <a:latin typeface="Cambria Math" panose="02040503050406030204" pitchFamily="18" charset="0"/>
                                <a:ea typeface="Cambria Math" panose="02040503050406030204" pitchFamily="18" charset="0"/>
                                <a:cs typeface="Sakkal Majalla"/>
                              </a:rPr>
                            </m:ctrlPr>
                          </m:sSubPr>
                          <m:e>
                            <m:r>
                              <a:rPr lang="en-US" sz="3600" i="1">
                                <a:effectLst/>
                                <a:latin typeface="Cambria Math" panose="02040503050406030204" pitchFamily="18" charset="0"/>
                                <a:ea typeface="Cambria Math" panose="02040503050406030204" pitchFamily="18" charset="0"/>
                                <a:cs typeface="Sakkal Majalla"/>
                              </a:rPr>
                              <m:t>𝜃</m:t>
                            </m:r>
                          </m:e>
                          <m:sub>
                            <m:r>
                              <a:rPr lang="en-US" sz="3600" i="1">
                                <a:effectLst/>
                                <a:latin typeface="Cambria Math" panose="02040503050406030204" pitchFamily="18" charset="0"/>
                                <a:ea typeface="Cambria Math" panose="02040503050406030204" pitchFamily="18" charset="0"/>
                                <a:cs typeface="Sakkal Majalla"/>
                              </a:rPr>
                              <m:t>𝑂</m:t>
                            </m:r>
                          </m:sub>
                        </m:sSub>
                      </m:den>
                    </m:f>
                  </m:oMath>
                </a14:m>
                <a:endParaRPr lang="en-US" sz="2400" dirty="0">
                  <a:effectLst/>
                  <a:latin typeface="Cambria Math" panose="02040503050406030204" pitchFamily="18" charset="0"/>
                  <a:ea typeface="Cambria Math" panose="02040503050406030204" pitchFamily="18" charset="0"/>
                  <a:cs typeface="Sakkal Majalla" panose="02000000000000000000" pitchFamily="2" charset="-78"/>
                </a:endParaRPr>
              </a:p>
              <a:p>
                <a:pPr lvl="0" algn="just">
                  <a:lnSpc>
                    <a:spcPct val="130000"/>
                  </a:lnSpc>
                  <a:buSzPts val="1400"/>
                  <a:tabLst>
                    <a:tab pos="1831975" algn="l"/>
                  </a:tabLst>
                </a:pPr>
                <a:r>
                  <a:rPr lang="ar-EG" sz="3600" dirty="0">
                    <a:effectLst/>
                    <a:latin typeface="Cambria Math" panose="02040503050406030204" pitchFamily="18" charset="0"/>
                    <a:ea typeface="Cambria Math" panose="02040503050406030204" pitchFamily="18" charset="0"/>
                    <a:cs typeface="Sakkal Majalla" panose="02000000000000000000" pitchFamily="2" charset="-78"/>
                  </a:rPr>
                  <a:t>السرعة القصوى للتابع خلال مشوار </a:t>
                </a:r>
                <a:r>
                  <a:rPr lang="ar-EG" sz="3600" dirty="0" smtClean="0">
                    <a:effectLst/>
                    <a:latin typeface="Cambria Math" panose="02040503050406030204" pitchFamily="18" charset="0"/>
                    <a:ea typeface="Cambria Math" panose="02040503050406030204" pitchFamily="18" charset="0"/>
                    <a:cs typeface="Sakkal Majalla" panose="02000000000000000000" pitchFamily="2" charset="-78"/>
                  </a:rPr>
                  <a:t>الرجوع</a:t>
                </a:r>
              </a:p>
              <a:p>
                <a:pPr lvl="0" algn="ctr">
                  <a:lnSpc>
                    <a:spcPct val="130000"/>
                  </a:lnSpc>
                  <a:buSzPts val="1400"/>
                  <a:tabLst>
                    <a:tab pos="1831975" algn="l"/>
                  </a:tabLst>
                </a:pPr>
                <a:r>
                  <a:rPr lang="ar-EG" sz="3600" dirty="0" smtClean="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3600" i="1">
                            <a:effectLst/>
                            <a:latin typeface="Cambria Math" panose="02040503050406030204" pitchFamily="18" charset="0"/>
                            <a:ea typeface="Cambria Math" panose="02040503050406030204" pitchFamily="18" charset="0"/>
                            <a:cs typeface="Sakkal Majalla"/>
                          </a:rPr>
                        </m:ctrlPr>
                      </m:sSubPr>
                      <m:e>
                        <m:r>
                          <a:rPr lang="en-US" sz="3600" i="1">
                            <a:effectLst/>
                            <a:latin typeface="Cambria Math" panose="02040503050406030204" pitchFamily="18" charset="0"/>
                            <a:ea typeface="Cambria Math" panose="02040503050406030204" pitchFamily="18" charset="0"/>
                            <a:cs typeface="Sakkal Majalla"/>
                          </a:rPr>
                          <m:t>𝑣</m:t>
                        </m:r>
                      </m:e>
                      <m:sub>
                        <m:r>
                          <a:rPr lang="en-US" sz="3600" i="1">
                            <a:effectLst/>
                            <a:latin typeface="Cambria Math" panose="02040503050406030204" pitchFamily="18" charset="0"/>
                            <a:ea typeface="Cambria Math" panose="02040503050406030204" pitchFamily="18" charset="0"/>
                            <a:cs typeface="Sakkal Majalla"/>
                          </a:rPr>
                          <m:t>𝑅</m:t>
                        </m:r>
                      </m:sub>
                    </m:sSub>
                    <m:r>
                      <a:rPr lang="en-US" sz="3600" i="1">
                        <a:effectLst/>
                        <a:latin typeface="Cambria Math" panose="02040503050406030204" pitchFamily="18" charset="0"/>
                        <a:ea typeface="Cambria Math" panose="02040503050406030204" pitchFamily="18" charset="0"/>
                        <a:cs typeface="Sakkal Majalla"/>
                      </a:rPr>
                      <m:t> =</m:t>
                    </m:r>
                    <m:f>
                      <m:fPr>
                        <m:ctrlPr>
                          <a:rPr lang="en-US" sz="3600" i="1">
                            <a:effectLst/>
                            <a:latin typeface="Cambria Math" panose="02040503050406030204" pitchFamily="18" charset="0"/>
                            <a:ea typeface="Cambria Math" panose="02040503050406030204" pitchFamily="18" charset="0"/>
                            <a:cs typeface="Sakkal Majalla"/>
                          </a:rPr>
                        </m:ctrlPr>
                      </m:fPr>
                      <m:num>
                        <m:r>
                          <a:rPr lang="en-US" sz="3600" i="1">
                            <a:effectLst/>
                            <a:latin typeface="Cambria Math" panose="02040503050406030204" pitchFamily="18" charset="0"/>
                            <a:ea typeface="Cambria Math" panose="02040503050406030204" pitchFamily="18" charset="0"/>
                            <a:cs typeface="Sakkal Majalla"/>
                          </a:rPr>
                          <m:t>2</m:t>
                        </m:r>
                        <m:r>
                          <a:rPr lang="en-US" sz="3600" i="1">
                            <a:effectLst/>
                            <a:latin typeface="Cambria Math" panose="02040503050406030204" pitchFamily="18" charset="0"/>
                            <a:ea typeface="Cambria Math" panose="02040503050406030204" pitchFamily="18" charset="0"/>
                            <a:cs typeface="Sakkal Majalla"/>
                          </a:rPr>
                          <m:t>𝑆</m:t>
                        </m:r>
                      </m:num>
                      <m:den>
                        <m:sSub>
                          <m:sSubPr>
                            <m:ctrlPr>
                              <a:rPr lang="en-US" sz="3600" i="1">
                                <a:effectLst/>
                                <a:latin typeface="Cambria Math" panose="02040503050406030204" pitchFamily="18" charset="0"/>
                                <a:ea typeface="Cambria Math" panose="02040503050406030204" pitchFamily="18" charset="0"/>
                                <a:cs typeface="Sakkal Majalla"/>
                              </a:rPr>
                            </m:ctrlPr>
                          </m:sSubPr>
                          <m:e>
                            <m:r>
                              <a:rPr lang="en-US" sz="3600" i="1">
                                <a:effectLst/>
                                <a:latin typeface="Cambria Math" panose="02040503050406030204" pitchFamily="18" charset="0"/>
                                <a:ea typeface="Cambria Math" panose="02040503050406030204" pitchFamily="18" charset="0"/>
                                <a:cs typeface="Sakkal Majalla"/>
                              </a:rPr>
                              <m:t>𝑡</m:t>
                            </m:r>
                          </m:e>
                          <m:sub>
                            <m:r>
                              <a:rPr lang="en-US" sz="3600" i="1">
                                <a:effectLst/>
                                <a:latin typeface="Cambria Math" panose="02040503050406030204" pitchFamily="18" charset="0"/>
                                <a:ea typeface="Cambria Math" panose="02040503050406030204" pitchFamily="18" charset="0"/>
                                <a:cs typeface="Sakkal Majalla"/>
                              </a:rPr>
                              <m:t>𝑅</m:t>
                            </m:r>
                          </m:sub>
                        </m:sSub>
                      </m:den>
                    </m:f>
                    <m:r>
                      <a:rPr lang="en-US" sz="3600">
                        <a:effectLst/>
                        <a:latin typeface="Cambria Math" panose="02040503050406030204" pitchFamily="18" charset="0"/>
                        <a:ea typeface="Cambria Math" panose="02040503050406030204" pitchFamily="18" charset="0"/>
                        <a:cs typeface="Sakkal Majalla"/>
                      </a:rPr>
                      <m:t>=</m:t>
                    </m:r>
                    <m:f>
                      <m:fPr>
                        <m:ctrlPr>
                          <a:rPr lang="en-US" sz="3600" i="1">
                            <a:effectLst/>
                            <a:latin typeface="Cambria Math" panose="02040503050406030204" pitchFamily="18" charset="0"/>
                            <a:ea typeface="Cambria Math" panose="02040503050406030204" pitchFamily="18" charset="0"/>
                            <a:cs typeface="Sakkal Majalla"/>
                          </a:rPr>
                        </m:ctrlPr>
                      </m:fPr>
                      <m:num>
                        <m:r>
                          <a:rPr lang="en-US" sz="3600" i="1">
                            <a:effectLst/>
                            <a:latin typeface="Cambria Math" panose="02040503050406030204" pitchFamily="18" charset="0"/>
                            <a:ea typeface="Cambria Math" panose="02040503050406030204" pitchFamily="18" charset="0"/>
                            <a:cs typeface="Sakkal Majalla"/>
                          </a:rPr>
                          <m:t>2</m:t>
                        </m:r>
                        <m:r>
                          <a:rPr lang="en-US" sz="3600" i="1">
                            <a:effectLst/>
                            <a:latin typeface="Cambria Math" panose="02040503050406030204" pitchFamily="18" charset="0"/>
                            <a:ea typeface="Cambria Math" panose="02040503050406030204" pitchFamily="18" charset="0"/>
                            <a:cs typeface="Sakkal Majalla"/>
                          </a:rPr>
                          <m:t>𝜔</m:t>
                        </m:r>
                        <m:r>
                          <a:rPr lang="en-US" sz="3600" i="1">
                            <a:effectLst/>
                            <a:latin typeface="Cambria Math" panose="02040503050406030204" pitchFamily="18" charset="0"/>
                            <a:ea typeface="Cambria Math" panose="02040503050406030204" pitchFamily="18" charset="0"/>
                            <a:cs typeface="Sakkal Majalla"/>
                          </a:rPr>
                          <m:t>𝑆</m:t>
                        </m:r>
                      </m:num>
                      <m:den>
                        <m:sSub>
                          <m:sSubPr>
                            <m:ctrlPr>
                              <a:rPr lang="en-US" sz="3600" i="1">
                                <a:effectLst/>
                                <a:latin typeface="Cambria Math" panose="02040503050406030204" pitchFamily="18" charset="0"/>
                                <a:ea typeface="Cambria Math" panose="02040503050406030204" pitchFamily="18" charset="0"/>
                                <a:cs typeface="Sakkal Majalla"/>
                              </a:rPr>
                            </m:ctrlPr>
                          </m:sSubPr>
                          <m:e>
                            <m:r>
                              <a:rPr lang="en-US" sz="3600" i="1">
                                <a:effectLst/>
                                <a:latin typeface="Cambria Math" panose="02040503050406030204" pitchFamily="18" charset="0"/>
                                <a:ea typeface="Cambria Math" panose="02040503050406030204" pitchFamily="18" charset="0"/>
                                <a:cs typeface="Sakkal Majalla"/>
                              </a:rPr>
                              <m:t>𝜃</m:t>
                            </m:r>
                          </m:e>
                          <m:sub>
                            <m:r>
                              <a:rPr lang="en-US" sz="3600" i="1">
                                <a:effectLst/>
                                <a:latin typeface="Cambria Math" panose="02040503050406030204" pitchFamily="18" charset="0"/>
                                <a:ea typeface="Cambria Math" panose="02040503050406030204" pitchFamily="18" charset="0"/>
                                <a:cs typeface="Sakkal Majalla"/>
                              </a:rPr>
                              <m:t>𝑅</m:t>
                            </m:r>
                          </m:sub>
                        </m:sSub>
                      </m:den>
                    </m:f>
                  </m:oMath>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259632" y="1179006"/>
                <a:ext cx="7560840" cy="5202322"/>
              </a:xfrm>
              <a:prstGeom prst="rect">
                <a:avLst/>
              </a:prstGeom>
              <a:blipFill rotWithShape="1">
                <a:blip r:embed="rId2"/>
                <a:stretch>
                  <a:fillRect l="-3468" r="-2419" b="-1522"/>
                </a:stretch>
              </a:blipFill>
            </p:spPr>
            <p:txBody>
              <a:bodyPr/>
              <a:lstStyle/>
              <a:p>
                <a:r>
                  <a:rPr lang="ar-EG">
                    <a:noFill/>
                  </a:rPr>
                  <a:t> </a:t>
                </a:r>
              </a:p>
            </p:txBody>
          </p:sp>
        </mc:Fallback>
      </mc:AlternateContent>
    </p:spTree>
    <p:extLst>
      <p:ext uri="{BB962C8B-B14F-4D97-AF65-F5344CB8AC3E}">
        <p14:creationId xmlns:p14="http://schemas.microsoft.com/office/powerpoint/2010/main" val="2776252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344816" cy="864096"/>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منحنى العجلة لحركة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بعجلة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منتظمة</a:t>
            </a:r>
          </a:p>
        </p:txBody>
      </p:sp>
      <p:sp>
        <p:nvSpPr>
          <p:cNvPr id="4" name="Rectangle 3"/>
          <p:cNvSpPr/>
          <p:nvPr/>
        </p:nvSpPr>
        <p:spPr>
          <a:xfrm>
            <a:off x="1331640" y="980728"/>
            <a:ext cx="7560840" cy="5189113"/>
          </a:xfrm>
          <a:prstGeom prst="rect">
            <a:avLst/>
          </a:prstGeom>
        </p:spPr>
        <p:txBody>
          <a:bodyPr wrap="square">
            <a:spAutoFit/>
          </a:bodyPr>
          <a:lstStyle/>
          <a:p>
            <a:pPr algn="just">
              <a:lnSpc>
                <a:spcPct val="115000"/>
              </a:lnSpc>
              <a:tabLst>
                <a:tab pos="1831975" algn="l"/>
              </a:tabLst>
            </a:pPr>
            <a:r>
              <a:rPr lang="ar-EG" sz="3200" dirty="0">
                <a:latin typeface="Cambria Math"/>
                <a:ea typeface="Calibri"/>
                <a:cs typeface="Sakkal Majalla"/>
              </a:rPr>
              <a:t>في الجزء </a:t>
            </a:r>
            <a:r>
              <a:rPr lang="en-US" sz="2800" dirty="0">
                <a:latin typeface="Cambria Math"/>
                <a:ea typeface="Calibri"/>
                <a:cs typeface="Sakkal Majalla"/>
              </a:rPr>
              <a:t>(c)</a:t>
            </a:r>
            <a:r>
              <a:rPr lang="ar-EG" sz="3200" dirty="0">
                <a:latin typeface="Cambria Math"/>
                <a:ea typeface="Calibri"/>
                <a:cs typeface="Sakkal Majalla"/>
              </a:rPr>
              <a:t> من الشكل الذي يوضح منحنى العجلة نلاحظ أنه في النصف الأول من مشوار الصعود فإن العجلة تكون تزايدية منتظمة </a:t>
            </a:r>
            <a:r>
              <a:rPr lang="en-US" sz="2800" i="1" dirty="0">
                <a:latin typeface="Cambria Math"/>
                <a:ea typeface="Calibri"/>
                <a:cs typeface="Sakkal Majalla"/>
              </a:rPr>
              <a:t>Uniform </a:t>
            </a:r>
            <a:r>
              <a:rPr lang="en-US" sz="2800" i="1" dirty="0" smtClean="0">
                <a:latin typeface="Cambria Math"/>
                <a:ea typeface="Calibri"/>
                <a:cs typeface="Sakkal Majalla"/>
              </a:rPr>
              <a:t>acceleration</a:t>
            </a:r>
            <a:r>
              <a:rPr lang="ar-EG" sz="3200" dirty="0" smtClean="0">
                <a:latin typeface="Cambria Math"/>
                <a:ea typeface="Calibri"/>
                <a:cs typeface="Sakkal Majalla"/>
              </a:rPr>
              <a:t> </a:t>
            </a:r>
            <a:r>
              <a:rPr lang="ar-EG" sz="3200" dirty="0">
                <a:latin typeface="Cambria Math"/>
                <a:ea typeface="Calibri"/>
                <a:cs typeface="Sakkal Majalla"/>
              </a:rPr>
              <a:t>، بينما في النصف الثاني من مشوار الصعود فإن العجلة تكون تناقصية منتظمة </a:t>
            </a:r>
            <a:r>
              <a:rPr lang="en-US" sz="2800" i="1" dirty="0">
                <a:latin typeface="Cambria Math"/>
                <a:ea typeface="Calibri"/>
                <a:cs typeface="Sakkal Majalla"/>
              </a:rPr>
              <a:t>Uniform retardation</a:t>
            </a:r>
            <a:r>
              <a:rPr lang="ar-EG" sz="3200" dirty="0">
                <a:latin typeface="Cambria Math"/>
                <a:ea typeface="Calibri"/>
                <a:cs typeface="Sakkal Majalla"/>
              </a:rPr>
              <a:t> وهذا يعني أن أقصى سرعة يصل إليها التابع في مشوار الصعود تكون بعد الزمن </a:t>
            </a:r>
            <a:r>
              <a:rPr lang="en-US" sz="2800" dirty="0">
                <a:latin typeface="Cambria Math"/>
                <a:ea typeface="Calibri"/>
                <a:cs typeface="Sakkal Majalla"/>
              </a:rPr>
              <a:t>(</a:t>
            </a:r>
            <a:r>
              <a:rPr lang="en-US" sz="2800" dirty="0" err="1">
                <a:latin typeface="Cambria Math"/>
                <a:ea typeface="Calibri"/>
                <a:cs typeface="Sakkal Majalla"/>
              </a:rPr>
              <a:t>t</a:t>
            </a:r>
            <a:r>
              <a:rPr lang="en-US" sz="2800" baseline="-25000" dirty="0" err="1">
                <a:latin typeface="Cambria Math"/>
                <a:ea typeface="Calibri"/>
                <a:cs typeface="Sakkal Majalla"/>
              </a:rPr>
              <a:t>O</a:t>
            </a:r>
            <a:r>
              <a:rPr lang="en-US" sz="2800" dirty="0">
                <a:latin typeface="Cambria Math"/>
                <a:ea typeface="Calibri"/>
                <a:cs typeface="Sakkal Majalla"/>
              </a:rPr>
              <a:t>/2)</a:t>
            </a:r>
            <a:r>
              <a:rPr lang="en-US" sz="2800" dirty="0">
                <a:latin typeface="Sakkal Majalla"/>
                <a:ea typeface="Calibri"/>
                <a:cs typeface="Arial"/>
              </a:rPr>
              <a:t> </a:t>
            </a:r>
            <a:r>
              <a:rPr lang="ar-EG" sz="3200" dirty="0">
                <a:latin typeface="Cambria Math"/>
                <a:ea typeface="Calibri"/>
                <a:cs typeface="Sakkal Majalla"/>
              </a:rPr>
              <a:t>أما في مشوار الرجوع فتكون بعد الزمن </a:t>
            </a:r>
            <a:r>
              <a:rPr lang="en-US" sz="2800" dirty="0">
                <a:latin typeface="Cambria Math"/>
                <a:ea typeface="Calibri"/>
                <a:cs typeface="Sakkal Majalla"/>
              </a:rPr>
              <a:t>(</a:t>
            </a:r>
            <a:r>
              <a:rPr lang="en-US" sz="2800" dirty="0" err="1">
                <a:latin typeface="Cambria Math"/>
                <a:ea typeface="Calibri"/>
                <a:cs typeface="Sakkal Majalla"/>
              </a:rPr>
              <a:t>t</a:t>
            </a:r>
            <a:r>
              <a:rPr lang="en-US" sz="2800" baseline="-25000" dirty="0" err="1">
                <a:latin typeface="Cambria Math"/>
                <a:ea typeface="Calibri"/>
                <a:cs typeface="Sakkal Majalla"/>
              </a:rPr>
              <a:t>R</a:t>
            </a:r>
            <a:r>
              <a:rPr lang="en-US" sz="2800" dirty="0">
                <a:latin typeface="Cambria Math"/>
                <a:ea typeface="Calibri"/>
                <a:cs typeface="Sakkal Majalla"/>
              </a:rPr>
              <a:t>/2)</a:t>
            </a:r>
            <a:r>
              <a:rPr lang="ar-EG" sz="3200" dirty="0">
                <a:latin typeface="Cambria Math"/>
                <a:ea typeface="Calibri"/>
                <a:cs typeface="Sakkal Majalla"/>
              </a:rPr>
              <a:t> وبناءا على ذلك فإنه يمكن تقدير  أقصى عجلة للتابع في حالتي كلا من مشوار الصعود ومشوار الرجوع كما يلي</a:t>
            </a:r>
            <a:r>
              <a:rPr lang="ar-EG" sz="3200" dirty="0" smtClean="0">
                <a:latin typeface="Cambria Math"/>
                <a:ea typeface="Calibri"/>
                <a:cs typeface="Sakkal Majalla"/>
              </a:rPr>
              <a:t>:</a:t>
            </a:r>
            <a:endParaRPr lang="en-US" sz="2000" dirty="0">
              <a:latin typeface="Calibri"/>
              <a:ea typeface="Calibri"/>
              <a:cs typeface="Arial"/>
            </a:endParaRPr>
          </a:p>
        </p:txBody>
      </p:sp>
    </p:spTree>
    <p:extLst>
      <p:ext uri="{BB962C8B-B14F-4D97-AF65-F5344CB8AC3E}">
        <p14:creationId xmlns:p14="http://schemas.microsoft.com/office/powerpoint/2010/main" val="1347614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344816" cy="864096"/>
          </a:xfrm>
        </p:spPr>
        <p:txBody>
          <a:bodyPr>
            <a:no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منحنى العجلة لحركة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بعجلة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منتظمة</a:t>
            </a:r>
          </a:p>
        </p:txBody>
      </p:sp>
      <mc:AlternateContent xmlns:mc="http://schemas.openxmlformats.org/markup-compatibility/2006">
        <mc:Choice xmlns:a14="http://schemas.microsoft.com/office/drawing/2010/main" Requires="a14">
          <p:sp>
            <p:nvSpPr>
              <p:cNvPr id="4" name="Rectangle 3"/>
              <p:cNvSpPr/>
              <p:nvPr/>
            </p:nvSpPr>
            <p:spPr>
              <a:xfrm>
                <a:off x="1259632" y="1179006"/>
                <a:ext cx="7560840" cy="4456028"/>
              </a:xfrm>
              <a:prstGeom prst="rect">
                <a:avLst/>
              </a:prstGeom>
            </p:spPr>
            <p:txBody>
              <a:bodyPr wrap="square">
                <a:spAutoFit/>
              </a:bodyPr>
              <a:lstStyle/>
              <a:p>
                <a:pPr lvl="0" algn="just">
                  <a:lnSpc>
                    <a:spcPct val="115000"/>
                  </a:lnSpc>
                  <a:buSzPts val="1400"/>
                  <a:tabLst>
                    <a:tab pos="1831975" algn="l"/>
                  </a:tabLst>
                </a:pPr>
                <a:r>
                  <a:rPr lang="ar-EG" sz="3600" dirty="0">
                    <a:latin typeface="Cambria Math"/>
                    <a:ea typeface="Calibri"/>
                    <a:cs typeface="Sakkal Majalla"/>
                  </a:rPr>
                  <a:t>أقصي عجلة للتابع خلال مشوار الصعود </a:t>
                </a:r>
                <a:endParaRPr lang="en-US" sz="2400" dirty="0">
                  <a:effectLst/>
                  <a:latin typeface="Calibri"/>
                  <a:ea typeface="Calibri"/>
                  <a:cs typeface="Arial"/>
                </a:endParaRPr>
              </a:p>
              <a:p>
                <a:pPr marL="431800" algn="just">
                  <a:lnSpc>
                    <a:spcPct val="115000"/>
                  </a:lnSpc>
                  <a:tabLst>
                    <a:tab pos="1831975" algn="l"/>
                  </a:tabLst>
                </a:pPr>
                <a14:m>
                  <m:oMathPara xmlns:m="http://schemas.openxmlformats.org/officeDocument/2006/math">
                    <m:oMathParaPr>
                      <m:jc m:val="centerGroup"/>
                    </m:oMathParaPr>
                    <m:oMath xmlns:m="http://schemas.openxmlformats.org/officeDocument/2006/math">
                      <m:sSub>
                        <m:sSubPr>
                          <m:ctrlPr>
                            <a:rPr lang="en-US" sz="3600" i="1">
                              <a:effectLst/>
                              <a:latin typeface="Cambria Math"/>
                              <a:ea typeface="Calibri"/>
                              <a:cs typeface="Sakkal Majalla"/>
                            </a:rPr>
                          </m:ctrlPr>
                        </m:sSubPr>
                        <m:e>
                          <m:r>
                            <a:rPr lang="en-US" sz="3600" i="1">
                              <a:effectLst/>
                              <a:latin typeface="Cambria Math"/>
                              <a:ea typeface="Calibri"/>
                              <a:cs typeface="Sakkal Majalla"/>
                            </a:rPr>
                            <m:t>𝑎</m:t>
                          </m:r>
                        </m:e>
                        <m:sub>
                          <m:r>
                            <a:rPr lang="en-US" sz="3600" i="1">
                              <a:effectLst/>
                              <a:latin typeface="Cambria Math"/>
                              <a:ea typeface="Calibri"/>
                              <a:cs typeface="Sakkal Majalla"/>
                            </a:rPr>
                            <m:t>𝑂</m:t>
                          </m:r>
                        </m:sub>
                      </m:sSub>
                      <m:r>
                        <a:rPr lang="en-US" sz="3600" i="1">
                          <a:effectLst/>
                          <a:latin typeface="Cambria Math"/>
                          <a:ea typeface="Calibri"/>
                          <a:cs typeface="Sakkal Majalla"/>
                        </a:rPr>
                        <m:t>=</m:t>
                      </m:r>
                      <m:f>
                        <m:fPr>
                          <m:ctrlPr>
                            <a:rPr lang="en-US" sz="3600" i="1">
                              <a:effectLst/>
                              <a:latin typeface="Cambria Math"/>
                              <a:ea typeface="Calibri"/>
                              <a:cs typeface="Sakkal Majalla"/>
                            </a:rPr>
                          </m:ctrlPr>
                        </m:fPr>
                        <m:num>
                          <m:sSub>
                            <m:sSubPr>
                              <m:ctrlPr>
                                <a:rPr lang="en-US" sz="3600" i="1">
                                  <a:effectLst/>
                                  <a:latin typeface="Cambria Math"/>
                                  <a:ea typeface="Calibri"/>
                                  <a:cs typeface="Sakkal Majalla"/>
                                </a:rPr>
                              </m:ctrlPr>
                            </m:sSubPr>
                            <m:e>
                              <m:r>
                                <a:rPr lang="en-US" sz="3600" i="1">
                                  <a:effectLst/>
                                  <a:latin typeface="Cambria Math"/>
                                  <a:ea typeface="Calibri"/>
                                  <a:cs typeface="Sakkal Majalla"/>
                                </a:rPr>
                                <m:t>𝑣</m:t>
                              </m:r>
                            </m:e>
                            <m:sub>
                              <m:r>
                                <a:rPr lang="en-US" sz="3600" i="1">
                                  <a:effectLst/>
                                  <a:latin typeface="Cambria Math"/>
                                  <a:ea typeface="Calibri"/>
                                  <a:cs typeface="Sakkal Majalla"/>
                                </a:rPr>
                                <m:t>𝑂</m:t>
                              </m:r>
                            </m:sub>
                          </m:sSub>
                        </m:num>
                        <m:den>
                          <m:f>
                            <m:fPr>
                              <m:type m:val="lin"/>
                              <m:ctrlPr>
                                <a:rPr lang="en-US" sz="3600" i="1">
                                  <a:effectLst/>
                                  <a:latin typeface="Cambria Math"/>
                                  <a:ea typeface="Calibri"/>
                                  <a:cs typeface="Sakkal Majalla"/>
                                </a:rPr>
                              </m:ctrlPr>
                            </m:fPr>
                            <m:num>
                              <m:sSub>
                                <m:sSubPr>
                                  <m:ctrlPr>
                                    <a:rPr lang="en-US" sz="3600" i="1">
                                      <a:effectLst/>
                                      <a:latin typeface="Cambria Math"/>
                                      <a:ea typeface="Calibri"/>
                                      <a:cs typeface="Sakkal Majalla"/>
                                    </a:rPr>
                                  </m:ctrlPr>
                                </m:sSubPr>
                                <m:e>
                                  <m:r>
                                    <a:rPr lang="en-US" sz="3600" i="1">
                                      <a:effectLst/>
                                      <a:latin typeface="Cambria Math"/>
                                      <a:ea typeface="Calibri"/>
                                      <a:cs typeface="Sakkal Majalla"/>
                                    </a:rPr>
                                    <m:t>𝑡</m:t>
                                  </m:r>
                                </m:e>
                                <m:sub>
                                  <m:r>
                                    <a:rPr lang="en-US" sz="3600" i="1">
                                      <a:effectLst/>
                                      <a:latin typeface="Cambria Math"/>
                                      <a:ea typeface="Calibri"/>
                                      <a:cs typeface="Sakkal Majalla"/>
                                    </a:rPr>
                                    <m:t>𝑂</m:t>
                                  </m:r>
                                </m:sub>
                              </m:sSub>
                            </m:num>
                            <m:den>
                              <m:r>
                                <a:rPr lang="en-US" sz="3600" i="1">
                                  <a:effectLst/>
                                  <a:latin typeface="Cambria Math"/>
                                  <a:ea typeface="Calibri"/>
                                  <a:cs typeface="Sakkal Majalla"/>
                                </a:rPr>
                                <m:t>2</m:t>
                              </m:r>
                            </m:den>
                          </m:f>
                        </m:den>
                      </m:f>
                      <m:r>
                        <a:rPr lang="en-US" sz="3600" i="1">
                          <a:effectLst/>
                          <a:latin typeface="Cambria Math"/>
                          <a:ea typeface="Calibri"/>
                          <a:cs typeface="Sakkal Majalla"/>
                        </a:rPr>
                        <m:t>=</m:t>
                      </m:r>
                      <m:f>
                        <m:fPr>
                          <m:ctrlPr>
                            <a:rPr lang="en-US" sz="3600" i="1">
                              <a:effectLst/>
                              <a:latin typeface="Cambria Math"/>
                              <a:ea typeface="Calibri"/>
                              <a:cs typeface="Sakkal Majalla"/>
                            </a:rPr>
                          </m:ctrlPr>
                        </m:fPr>
                        <m:num>
                          <m:r>
                            <a:rPr lang="en-US" sz="3600" i="1">
                              <a:effectLst/>
                              <a:latin typeface="Cambria Math"/>
                              <a:ea typeface="Calibri"/>
                              <a:cs typeface="Sakkal Majalla"/>
                            </a:rPr>
                            <m:t>2</m:t>
                          </m:r>
                          <m:r>
                            <a:rPr lang="en-US" sz="3600" i="1">
                              <a:effectLst/>
                              <a:latin typeface="Cambria Math"/>
                              <a:ea typeface="Calibri"/>
                              <a:cs typeface="Sakkal Majalla"/>
                            </a:rPr>
                            <m:t>×</m:t>
                          </m:r>
                          <m:r>
                            <a:rPr lang="en-US" sz="3600" i="1">
                              <a:effectLst/>
                              <a:latin typeface="Cambria Math"/>
                              <a:ea typeface="Calibri"/>
                              <a:cs typeface="Sakkal Majalla"/>
                            </a:rPr>
                            <m:t>2</m:t>
                          </m:r>
                          <m:r>
                            <a:rPr lang="en-US" sz="3600" i="1">
                              <a:effectLst/>
                              <a:latin typeface="Cambria Math"/>
                              <a:ea typeface="Calibri"/>
                              <a:cs typeface="Sakkal Majalla"/>
                            </a:rPr>
                            <m:t>𝜔</m:t>
                          </m:r>
                          <m:r>
                            <a:rPr lang="en-US" sz="3600" i="1">
                              <a:effectLst/>
                              <a:latin typeface="Cambria Math"/>
                              <a:ea typeface="Calibri"/>
                              <a:cs typeface="Sakkal Majalla"/>
                            </a:rPr>
                            <m:t>𝑆</m:t>
                          </m:r>
                        </m:num>
                        <m:den>
                          <m:sSub>
                            <m:sSubPr>
                              <m:ctrlPr>
                                <a:rPr lang="en-US" sz="3600" i="1">
                                  <a:effectLst/>
                                  <a:latin typeface="Cambria Math"/>
                                  <a:ea typeface="Calibri"/>
                                  <a:cs typeface="Sakkal Majalla"/>
                                </a:rPr>
                              </m:ctrlPr>
                            </m:sSubPr>
                            <m:e>
                              <m:r>
                                <a:rPr lang="en-US" sz="3600" i="1">
                                  <a:effectLst/>
                                  <a:latin typeface="Cambria Math"/>
                                  <a:ea typeface="Calibri"/>
                                  <a:cs typeface="Sakkal Majalla"/>
                                </a:rPr>
                                <m:t>𝑡</m:t>
                              </m:r>
                            </m:e>
                            <m:sub>
                              <m:r>
                                <a:rPr lang="en-US" sz="3600" i="1">
                                  <a:effectLst/>
                                  <a:latin typeface="Cambria Math"/>
                                  <a:ea typeface="Calibri"/>
                                  <a:cs typeface="Sakkal Majalla"/>
                                </a:rPr>
                                <m:t>𝑂</m:t>
                              </m:r>
                            </m:sub>
                          </m:sSub>
                          <m:sSub>
                            <m:sSubPr>
                              <m:ctrlPr>
                                <a:rPr lang="en-US" sz="3600" i="1">
                                  <a:effectLst/>
                                  <a:latin typeface="Cambria Math"/>
                                  <a:ea typeface="Calibri"/>
                                  <a:cs typeface="Sakkal Majalla"/>
                                </a:rPr>
                              </m:ctrlPr>
                            </m:sSubPr>
                            <m:e>
                              <m:r>
                                <a:rPr lang="en-US" sz="3600" i="1">
                                  <a:effectLst/>
                                  <a:latin typeface="Cambria Math"/>
                                  <a:ea typeface="Calibri"/>
                                  <a:cs typeface="Sakkal Majalla"/>
                                </a:rPr>
                                <m:t>𝜃</m:t>
                              </m:r>
                            </m:e>
                            <m:sub>
                              <m:r>
                                <a:rPr lang="en-US" sz="3600" i="1">
                                  <a:effectLst/>
                                  <a:latin typeface="Cambria Math"/>
                                  <a:ea typeface="Calibri"/>
                                  <a:cs typeface="Sakkal Majalla"/>
                                </a:rPr>
                                <m:t>𝑂</m:t>
                              </m:r>
                            </m:sub>
                          </m:sSub>
                        </m:den>
                      </m:f>
                      <m:r>
                        <a:rPr lang="en-US" sz="3600">
                          <a:effectLst/>
                          <a:latin typeface="Cambria Math"/>
                          <a:ea typeface="Calibri"/>
                          <a:cs typeface="Sakkal Majalla"/>
                        </a:rPr>
                        <m:t>=</m:t>
                      </m:r>
                      <m:f>
                        <m:fPr>
                          <m:ctrlPr>
                            <a:rPr lang="en-US" sz="3600" i="1">
                              <a:effectLst/>
                              <a:latin typeface="Cambria Math"/>
                              <a:ea typeface="Calibri"/>
                              <a:cs typeface="Sakkal Majalla"/>
                            </a:rPr>
                          </m:ctrlPr>
                        </m:fPr>
                        <m:num>
                          <m:r>
                            <a:rPr lang="en-US" sz="3600" i="1">
                              <a:effectLst/>
                              <a:latin typeface="Cambria Math"/>
                              <a:ea typeface="Calibri"/>
                              <a:cs typeface="Sakkal Majalla"/>
                            </a:rPr>
                            <m:t>4</m:t>
                          </m:r>
                          <m:sSup>
                            <m:sSupPr>
                              <m:ctrlPr>
                                <a:rPr lang="en-US" sz="3600" i="1">
                                  <a:effectLst/>
                                  <a:latin typeface="Cambria Math"/>
                                  <a:ea typeface="Calibri"/>
                                  <a:cs typeface="Sakkal Majalla"/>
                                </a:rPr>
                              </m:ctrlPr>
                            </m:sSupPr>
                            <m:e>
                              <m:r>
                                <a:rPr lang="en-US" sz="3600" i="1">
                                  <a:effectLst/>
                                  <a:latin typeface="Cambria Math"/>
                                  <a:ea typeface="Calibri"/>
                                  <a:cs typeface="Sakkal Majalla"/>
                                </a:rPr>
                                <m:t>𝜔</m:t>
                              </m:r>
                            </m:e>
                            <m:sup>
                              <m:r>
                                <a:rPr lang="en-US" sz="3600" i="1">
                                  <a:effectLst/>
                                  <a:latin typeface="Cambria Math"/>
                                  <a:ea typeface="Calibri"/>
                                  <a:cs typeface="Sakkal Majalla"/>
                                </a:rPr>
                                <m:t>2</m:t>
                              </m:r>
                            </m:sup>
                          </m:sSup>
                          <m:r>
                            <a:rPr lang="en-US" sz="3600" i="1">
                              <a:effectLst/>
                              <a:latin typeface="Cambria Math"/>
                              <a:ea typeface="Calibri"/>
                              <a:cs typeface="Sakkal Majalla"/>
                            </a:rPr>
                            <m:t>𝑆</m:t>
                          </m:r>
                        </m:num>
                        <m:den>
                          <m:sSup>
                            <m:sSupPr>
                              <m:ctrlPr>
                                <a:rPr lang="en-US" sz="3600" i="1">
                                  <a:effectLst/>
                                  <a:latin typeface="Cambria Math"/>
                                  <a:ea typeface="Calibri"/>
                                  <a:cs typeface="Sakkal Majalla"/>
                                </a:rPr>
                              </m:ctrlPr>
                            </m:sSupPr>
                            <m:e>
                              <m:d>
                                <m:dPr>
                                  <m:ctrlPr>
                                    <a:rPr lang="en-US" sz="3600" i="1">
                                      <a:effectLst/>
                                      <a:latin typeface="Cambria Math"/>
                                      <a:ea typeface="Calibri"/>
                                      <a:cs typeface="Sakkal Majalla"/>
                                    </a:rPr>
                                  </m:ctrlPr>
                                </m:dPr>
                                <m:e>
                                  <m:sSub>
                                    <m:sSubPr>
                                      <m:ctrlPr>
                                        <a:rPr lang="en-US" sz="3600" i="1">
                                          <a:effectLst/>
                                          <a:latin typeface="Cambria Math"/>
                                          <a:ea typeface="Calibri"/>
                                          <a:cs typeface="Sakkal Majalla"/>
                                        </a:rPr>
                                      </m:ctrlPr>
                                    </m:sSubPr>
                                    <m:e>
                                      <m:r>
                                        <a:rPr lang="en-US" sz="3600" i="1">
                                          <a:effectLst/>
                                          <a:latin typeface="Cambria Math"/>
                                          <a:ea typeface="Calibri"/>
                                          <a:cs typeface="Sakkal Majalla"/>
                                        </a:rPr>
                                        <m:t>𝜃</m:t>
                                      </m:r>
                                    </m:e>
                                    <m:sub>
                                      <m:r>
                                        <a:rPr lang="en-US" sz="3600" i="1">
                                          <a:effectLst/>
                                          <a:latin typeface="Cambria Math"/>
                                          <a:ea typeface="Calibri"/>
                                          <a:cs typeface="Sakkal Majalla"/>
                                        </a:rPr>
                                        <m:t>𝑂</m:t>
                                      </m:r>
                                    </m:sub>
                                  </m:sSub>
                                </m:e>
                              </m:d>
                            </m:e>
                            <m:sup>
                              <m:r>
                                <a:rPr lang="en-US" sz="3600" i="1">
                                  <a:effectLst/>
                                  <a:latin typeface="Cambria Math"/>
                                  <a:ea typeface="Calibri"/>
                                  <a:cs typeface="Sakkal Majalla"/>
                                </a:rPr>
                                <m:t>2</m:t>
                              </m:r>
                            </m:sup>
                          </m:sSup>
                        </m:den>
                      </m:f>
                    </m:oMath>
                  </m:oMathPara>
                </a14:m>
                <a:endParaRPr lang="en-US" sz="2400" dirty="0">
                  <a:effectLst/>
                  <a:latin typeface="Calibri"/>
                  <a:ea typeface="Calibri"/>
                  <a:cs typeface="Arial"/>
                </a:endParaRPr>
              </a:p>
              <a:p>
                <a:pPr lvl="0" algn="just">
                  <a:lnSpc>
                    <a:spcPct val="115000"/>
                  </a:lnSpc>
                  <a:buSzPts val="1400"/>
                  <a:tabLst>
                    <a:tab pos="1831975" algn="l"/>
                  </a:tabLst>
                </a:pPr>
                <a:r>
                  <a:rPr lang="ar-EG" sz="3600" dirty="0">
                    <a:effectLst/>
                    <a:latin typeface="Cambria Math"/>
                    <a:ea typeface="Calibri"/>
                    <a:cs typeface="Sakkal Majalla"/>
                  </a:rPr>
                  <a:t>أقصي عجلة للتابع خلال مشوار الرجوع </a:t>
                </a:r>
                <a:endParaRPr lang="en-US" sz="2400" dirty="0">
                  <a:effectLst/>
                  <a:latin typeface="Calibri"/>
                  <a:ea typeface="Calibri"/>
                  <a:cs typeface="Arial"/>
                </a:endParaRPr>
              </a:p>
              <a:p>
                <a:pPr marL="889000" algn="just">
                  <a:lnSpc>
                    <a:spcPct val="115000"/>
                  </a:lnSpc>
                  <a:tabLst>
                    <a:tab pos="1831975" algn="l"/>
                  </a:tabLst>
                </a:pPr>
                <a14:m>
                  <m:oMathPara xmlns:m="http://schemas.openxmlformats.org/officeDocument/2006/math">
                    <m:oMathParaPr>
                      <m:jc m:val="centerGroup"/>
                    </m:oMathParaPr>
                    <m:oMath xmlns:m="http://schemas.openxmlformats.org/officeDocument/2006/math">
                      <m:sSub>
                        <m:sSubPr>
                          <m:ctrlPr>
                            <a:rPr lang="en-US" sz="3600" i="1">
                              <a:effectLst/>
                              <a:latin typeface="Cambria Math"/>
                              <a:ea typeface="Calibri"/>
                              <a:cs typeface="Sakkal Majalla"/>
                            </a:rPr>
                          </m:ctrlPr>
                        </m:sSubPr>
                        <m:e>
                          <m:r>
                            <a:rPr lang="en-US" sz="3600" i="1">
                              <a:effectLst/>
                              <a:latin typeface="Cambria Math"/>
                              <a:ea typeface="Calibri"/>
                              <a:cs typeface="Sakkal Majalla"/>
                            </a:rPr>
                            <m:t>𝑎</m:t>
                          </m:r>
                        </m:e>
                        <m:sub>
                          <m:r>
                            <a:rPr lang="en-US" sz="3600" i="1">
                              <a:effectLst/>
                              <a:latin typeface="Cambria Math"/>
                              <a:ea typeface="Calibri"/>
                              <a:cs typeface="Sakkal Majalla"/>
                            </a:rPr>
                            <m:t>𝑅</m:t>
                          </m:r>
                        </m:sub>
                      </m:sSub>
                      <m:r>
                        <a:rPr lang="en-US" sz="3600" i="1">
                          <a:effectLst/>
                          <a:latin typeface="Cambria Math"/>
                          <a:ea typeface="Calibri"/>
                          <a:cs typeface="Sakkal Majalla"/>
                        </a:rPr>
                        <m:t>=</m:t>
                      </m:r>
                      <m:r>
                        <a:rPr lang="en-US" sz="3600">
                          <a:effectLst/>
                          <a:latin typeface="Cambria Math"/>
                          <a:ea typeface="Calibri"/>
                          <a:cs typeface="Sakkal Majalla"/>
                        </a:rPr>
                        <m:t>=</m:t>
                      </m:r>
                      <m:f>
                        <m:fPr>
                          <m:ctrlPr>
                            <a:rPr lang="en-US" sz="3600" i="1">
                              <a:effectLst/>
                              <a:latin typeface="Cambria Math"/>
                              <a:ea typeface="Calibri"/>
                              <a:cs typeface="Sakkal Majalla"/>
                            </a:rPr>
                          </m:ctrlPr>
                        </m:fPr>
                        <m:num>
                          <m:r>
                            <a:rPr lang="en-US" sz="3600" i="1">
                              <a:effectLst/>
                              <a:latin typeface="Cambria Math"/>
                              <a:ea typeface="Calibri"/>
                              <a:cs typeface="Sakkal Majalla"/>
                            </a:rPr>
                            <m:t>4</m:t>
                          </m:r>
                          <m:sSup>
                            <m:sSupPr>
                              <m:ctrlPr>
                                <a:rPr lang="en-US" sz="3600" i="1">
                                  <a:effectLst/>
                                  <a:latin typeface="Cambria Math"/>
                                  <a:ea typeface="Calibri"/>
                                  <a:cs typeface="Sakkal Majalla"/>
                                </a:rPr>
                              </m:ctrlPr>
                            </m:sSupPr>
                            <m:e>
                              <m:r>
                                <a:rPr lang="en-US" sz="3600" i="1">
                                  <a:effectLst/>
                                  <a:latin typeface="Cambria Math"/>
                                  <a:ea typeface="Calibri"/>
                                  <a:cs typeface="Sakkal Majalla"/>
                                </a:rPr>
                                <m:t>𝜔</m:t>
                              </m:r>
                            </m:e>
                            <m:sup>
                              <m:r>
                                <a:rPr lang="en-US" sz="3600" i="1">
                                  <a:effectLst/>
                                  <a:latin typeface="Cambria Math"/>
                                  <a:ea typeface="Calibri"/>
                                  <a:cs typeface="Sakkal Majalla"/>
                                </a:rPr>
                                <m:t>2</m:t>
                              </m:r>
                            </m:sup>
                          </m:sSup>
                          <m:r>
                            <a:rPr lang="en-US" sz="3600" i="1">
                              <a:effectLst/>
                              <a:latin typeface="Cambria Math"/>
                              <a:ea typeface="Calibri"/>
                              <a:cs typeface="Sakkal Majalla"/>
                            </a:rPr>
                            <m:t>𝑆</m:t>
                          </m:r>
                        </m:num>
                        <m:den>
                          <m:sSup>
                            <m:sSupPr>
                              <m:ctrlPr>
                                <a:rPr lang="en-US" sz="3600" i="1">
                                  <a:effectLst/>
                                  <a:latin typeface="Cambria Math"/>
                                  <a:ea typeface="Calibri"/>
                                  <a:cs typeface="Sakkal Majalla"/>
                                </a:rPr>
                              </m:ctrlPr>
                            </m:sSupPr>
                            <m:e>
                              <m:d>
                                <m:dPr>
                                  <m:ctrlPr>
                                    <a:rPr lang="en-US" sz="3600" i="1">
                                      <a:effectLst/>
                                      <a:latin typeface="Cambria Math"/>
                                      <a:ea typeface="Calibri"/>
                                      <a:cs typeface="Sakkal Majalla"/>
                                    </a:rPr>
                                  </m:ctrlPr>
                                </m:dPr>
                                <m:e>
                                  <m:sSub>
                                    <m:sSubPr>
                                      <m:ctrlPr>
                                        <a:rPr lang="en-US" sz="3600" i="1">
                                          <a:effectLst/>
                                          <a:latin typeface="Cambria Math"/>
                                          <a:ea typeface="Calibri"/>
                                          <a:cs typeface="Sakkal Majalla"/>
                                        </a:rPr>
                                      </m:ctrlPr>
                                    </m:sSubPr>
                                    <m:e>
                                      <m:r>
                                        <a:rPr lang="en-US" sz="3600" i="1">
                                          <a:effectLst/>
                                          <a:latin typeface="Cambria Math"/>
                                          <a:ea typeface="Calibri"/>
                                          <a:cs typeface="Sakkal Majalla"/>
                                        </a:rPr>
                                        <m:t>𝜃</m:t>
                                      </m:r>
                                    </m:e>
                                    <m:sub>
                                      <m:r>
                                        <a:rPr lang="en-US" sz="3600" i="1">
                                          <a:effectLst/>
                                          <a:latin typeface="Cambria Math"/>
                                          <a:ea typeface="Calibri"/>
                                          <a:cs typeface="Sakkal Majalla"/>
                                        </a:rPr>
                                        <m:t>𝑅</m:t>
                                      </m:r>
                                    </m:sub>
                                  </m:sSub>
                                </m:e>
                              </m:d>
                            </m:e>
                            <m:sup>
                              <m:r>
                                <a:rPr lang="en-US" sz="3600" i="1">
                                  <a:effectLst/>
                                  <a:latin typeface="Cambria Math"/>
                                  <a:ea typeface="Calibri"/>
                                  <a:cs typeface="Sakkal Majalla"/>
                                </a:rPr>
                                <m:t>2</m:t>
                              </m:r>
                            </m:sup>
                          </m:sSup>
                        </m:den>
                      </m:f>
                    </m:oMath>
                  </m:oMathPara>
                </a14:m>
                <a:endParaRPr lang="en-US" sz="2400" dirty="0">
                  <a:effectLst/>
                  <a:latin typeface="Calibri"/>
                  <a:ea typeface="Calibri"/>
                  <a:cs typeface="Arial"/>
                </a:endParaRPr>
              </a:p>
              <a:p>
                <a:pPr lvl="0" algn="ctr">
                  <a:lnSpc>
                    <a:spcPct val="130000"/>
                  </a:lnSpc>
                  <a:buSzPts val="1400"/>
                  <a:tabLst>
                    <a:tab pos="1831975" algn="l"/>
                  </a:tabLst>
                </a:pP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4" name="Rectangle 3"/>
              <p:cNvSpPr>
                <a:spLocks noRot="1" noChangeAspect="1" noMove="1" noResize="1" noEditPoints="1" noAdjustHandles="1" noChangeArrowheads="1" noChangeShapeType="1" noTextEdit="1"/>
              </p:cNvSpPr>
              <p:nvPr/>
            </p:nvSpPr>
            <p:spPr>
              <a:xfrm>
                <a:off x="1259632" y="1179006"/>
                <a:ext cx="7560840" cy="4456028"/>
              </a:xfrm>
              <a:prstGeom prst="rect">
                <a:avLst/>
              </a:prstGeom>
              <a:blipFill rotWithShape="1">
                <a:blip r:embed="rId2"/>
                <a:stretch>
                  <a:fillRect r="-2419"/>
                </a:stretch>
              </a:blipFill>
            </p:spPr>
            <p:txBody>
              <a:bodyPr/>
              <a:lstStyle/>
              <a:p>
                <a:r>
                  <a:rPr lang="ar-EG">
                    <a:noFill/>
                  </a:rPr>
                  <a:t> </a:t>
                </a:r>
              </a:p>
            </p:txBody>
          </p:sp>
        </mc:Fallback>
      </mc:AlternateContent>
    </p:spTree>
    <p:extLst>
      <p:ext uri="{BB962C8B-B14F-4D97-AF65-F5344CB8AC3E}">
        <p14:creationId xmlns:p14="http://schemas.microsoft.com/office/powerpoint/2010/main" val="3747210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تمرين محلول </a:t>
            </a:r>
            <a:r>
              <a:rPr lang="en-US" sz="3200" b="1" dirty="0" smtClean="0">
                <a:latin typeface="Cambria Math"/>
                <a:ea typeface="Calibri"/>
                <a:cs typeface="Sakkal Majalla"/>
              </a:rPr>
              <a:t>(1)</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9263" algn="l"/>
              </a:tabLst>
            </a:pPr>
            <a:endParaRPr kumimoji="0" lang="ar-EG" alt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1403648" y="908720"/>
            <a:ext cx="7200800" cy="5521512"/>
          </a:xfrm>
          <a:prstGeom prst="rect">
            <a:avLst/>
          </a:prstGeom>
        </p:spPr>
        <p:txBody>
          <a:bodyPr wrap="square">
            <a:spAutoFit/>
          </a:bodyPr>
          <a:lstStyle/>
          <a:p>
            <a:pPr algn="just">
              <a:lnSpc>
                <a:spcPct val="140000"/>
              </a:lnSpc>
              <a:tabLst>
                <a:tab pos="183197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كامة تنقل حركتها إلى تابع ذو حافة مدببة فإذا علمت أن مشوار الصعود للكامة يستغرق </a:t>
            </a:r>
            <a:r>
              <a:rPr lang="en-US" sz="2400" dirty="0">
                <a:latin typeface="Cambria Math" panose="02040503050406030204" pitchFamily="18" charset="0"/>
                <a:ea typeface="Cambria Math" panose="02040503050406030204" pitchFamily="18" charset="0"/>
                <a:cs typeface="Sakkal Majalla" panose="02000000000000000000" pitchFamily="2" charset="-78"/>
              </a:rPr>
              <a:t>60</a:t>
            </a:r>
            <a:r>
              <a:rPr lang="en-US" sz="24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ar-EG" sz="2800" dirty="0">
                <a:latin typeface="Cambria Math" panose="02040503050406030204" pitchFamily="18" charset="0"/>
                <a:ea typeface="Cambria Math" panose="02040503050406030204" pitchFamily="18" charset="0"/>
                <a:cs typeface="Sakkal Majalla" panose="02000000000000000000" pitchFamily="2" charset="-78"/>
              </a:rPr>
              <a:t> من اللفة - مشوار السكون الأول يستغرق </a:t>
            </a:r>
            <a:r>
              <a:rPr lang="en-US" sz="2400" dirty="0">
                <a:latin typeface="Cambria Math" panose="02040503050406030204" pitchFamily="18" charset="0"/>
                <a:ea typeface="Cambria Math" panose="02040503050406030204" pitchFamily="18" charset="0"/>
                <a:cs typeface="Sakkal Majalla" panose="02000000000000000000" pitchFamily="2" charset="-78"/>
              </a:rPr>
              <a:t>30</a:t>
            </a:r>
            <a:r>
              <a:rPr lang="en-US" sz="24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من </a:t>
            </a:r>
            <a:r>
              <a:rPr lang="ar-EG" sz="2800" dirty="0">
                <a:latin typeface="Cambria Math" panose="02040503050406030204" pitchFamily="18" charset="0"/>
                <a:ea typeface="Cambria Math" panose="02040503050406030204" pitchFamily="18" charset="0"/>
                <a:cs typeface="Sakkal Majalla" panose="02000000000000000000" pitchFamily="2" charset="-78"/>
              </a:rPr>
              <a:t>اللفة - مشوار الرجوع يستغرق </a:t>
            </a:r>
            <a:r>
              <a:rPr lang="en-US" sz="2400" dirty="0">
                <a:latin typeface="Cambria Math" panose="02040503050406030204" pitchFamily="18" charset="0"/>
                <a:ea typeface="Cambria Math" panose="02040503050406030204" pitchFamily="18" charset="0"/>
                <a:cs typeface="Sakkal Majalla" panose="02000000000000000000" pitchFamily="2" charset="-78"/>
              </a:rPr>
              <a:t>60</a:t>
            </a:r>
            <a:r>
              <a:rPr lang="en-US" sz="24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من </a:t>
            </a:r>
            <a:r>
              <a:rPr lang="ar-EG" sz="2800" dirty="0">
                <a:latin typeface="Cambria Math" panose="02040503050406030204" pitchFamily="18" charset="0"/>
                <a:ea typeface="Cambria Math" panose="02040503050406030204" pitchFamily="18" charset="0"/>
                <a:cs typeface="Sakkal Majalla" panose="02000000000000000000" pitchFamily="2" charset="-78"/>
              </a:rPr>
              <a:t>اللفة </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a:latin typeface="Cambria Math" panose="02040503050406030204" pitchFamily="18" charset="0"/>
                <a:ea typeface="Cambria Math" panose="02040503050406030204" pitchFamily="18" charset="0"/>
                <a:cs typeface="Sakkal Majalla" panose="02000000000000000000" pitchFamily="2" charset="-78"/>
              </a:rPr>
              <a:t> مشوار السكون الأخير يستغرق </a:t>
            </a:r>
            <a:r>
              <a:rPr lang="en-US" sz="2400" dirty="0">
                <a:latin typeface="Cambria Math" panose="02040503050406030204" pitchFamily="18" charset="0"/>
                <a:ea typeface="Cambria Math" panose="02040503050406030204" pitchFamily="18" charset="0"/>
                <a:cs typeface="Sakkal Majalla" panose="02000000000000000000" pitchFamily="2" charset="-78"/>
              </a:rPr>
              <a:t>210</a:t>
            </a:r>
            <a:r>
              <a:rPr lang="en-US" sz="24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a:latin typeface="Cambria Math" panose="02040503050406030204" pitchFamily="18" charset="0"/>
                <a:ea typeface="Cambria Math" panose="02040503050406030204" pitchFamily="18" charset="0"/>
                <a:cs typeface="Sakkal Majalla" panose="02000000000000000000" pitchFamily="2" charset="-78"/>
              </a:rPr>
              <a:t>من اللفة - المشوار للتابع طوله </a:t>
            </a:r>
            <a:r>
              <a:rPr lang="en-US" sz="2400" dirty="0">
                <a:latin typeface="Cambria Math" panose="02040503050406030204" pitchFamily="18" charset="0"/>
                <a:ea typeface="Cambria Math" panose="02040503050406030204" pitchFamily="18" charset="0"/>
                <a:cs typeface="Sakkal Majalla" panose="02000000000000000000" pitchFamily="2" charset="-78"/>
              </a:rPr>
              <a:t>40 mm</a:t>
            </a:r>
            <a:r>
              <a:rPr lang="ar-EG" sz="2800" dirty="0">
                <a:latin typeface="Cambria Math" panose="02040503050406030204" pitchFamily="18" charset="0"/>
                <a:ea typeface="Cambria Math" panose="02040503050406030204" pitchFamily="18" charset="0"/>
                <a:cs typeface="Sakkal Majalla" panose="02000000000000000000" pitchFamily="2" charset="-78"/>
              </a:rPr>
              <a:t> ونصف القطر الأصغر للكامة </a:t>
            </a:r>
            <a:r>
              <a:rPr lang="en-US" sz="2400" dirty="0">
                <a:latin typeface="Cambria Math" panose="02040503050406030204" pitchFamily="18" charset="0"/>
                <a:ea typeface="Cambria Math" panose="02040503050406030204" pitchFamily="18" charset="0"/>
                <a:cs typeface="Sakkal Majalla" panose="02000000000000000000" pitchFamily="2" charset="-78"/>
              </a:rPr>
              <a:t>50 mm</a:t>
            </a:r>
            <a:r>
              <a:rPr lang="ar-EG" sz="2800" dirty="0">
                <a:latin typeface="Cambria Math" panose="02040503050406030204" pitchFamily="18" charset="0"/>
                <a:ea typeface="Cambria Math" panose="02040503050406030204" pitchFamily="18" charset="0"/>
                <a:cs typeface="Sakkal Majalla" panose="02000000000000000000" pitchFamily="2" charset="-78"/>
              </a:rPr>
              <a:t> - التابع يتحرك بسرعة منتظمة خلال مشواري الصعود والرجوع. والمطلوب رسم المخطط التفصيلي للكامة في الحالات التالية: عندما يمر محور التابع بمحور عمود الكامة - عندما يكون محور التابع منحرف بإزحة جانبية قدرها </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20 </a:t>
            </a:r>
            <a:r>
              <a:rPr lang="en-US" sz="2400" dirty="0">
                <a:latin typeface="Cambria Math" panose="02040503050406030204" pitchFamily="18" charset="0"/>
                <a:ea typeface="Cambria Math" panose="02040503050406030204" pitchFamily="18" charset="0"/>
                <a:cs typeface="Sakkal Majalla" panose="02000000000000000000" pitchFamily="2" charset="-78"/>
              </a:rPr>
              <a:t>mm</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عن </a:t>
            </a:r>
            <a:r>
              <a:rPr lang="ar-EG" sz="2800" dirty="0">
                <a:latin typeface="Cambria Math" panose="02040503050406030204" pitchFamily="18" charset="0"/>
                <a:ea typeface="Cambria Math" panose="02040503050406030204" pitchFamily="18" charset="0"/>
                <a:cs typeface="Sakkal Majalla" panose="02000000000000000000" pitchFamily="2" charset="-78"/>
              </a:rPr>
              <a:t>محور عمود الكامة.</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426979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4"/>
            <a:ext cx="7124328"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تطبيقات إستخدام الكامات</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908720"/>
            <a:ext cx="7560840" cy="5840060"/>
          </a:xfrm>
          <a:prstGeom prst="rect">
            <a:avLst/>
          </a:prstGeom>
        </p:spPr>
        <p:txBody>
          <a:bodyPr wrap="square">
            <a:spAutoFit/>
          </a:bodyPr>
          <a:lstStyle/>
          <a:p>
            <a:pPr algn="just">
              <a:lnSpc>
                <a:spcPct val="150000"/>
              </a:lnSpc>
            </a:pP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الكامة </a:t>
            </a:r>
            <a:r>
              <a:rPr lang="ar-EG" sz="3600" dirty="0">
                <a:latin typeface="Cambria Math" panose="02040503050406030204" pitchFamily="18" charset="0"/>
                <a:ea typeface="Cambria Math" panose="02040503050406030204" pitchFamily="18" charset="0"/>
                <a:cs typeface="Sakkal Majalla" panose="02000000000000000000" pitchFamily="2" charset="-78"/>
              </a:rPr>
              <a:t>والتابع يعتبران من أهم الآليات لأنهما يستخدما على نطاق واسع في معظم أنواع الآلات ومن أمثلة تطبيقات إستخدامات الكامة والتابع كلا مما يلي: التحكم في صمامات السحب والعادم لمحركات الإحتراق الداخلي - ملحقات آلات تشكيل المعادن الاتوماتيكية - آلات قطع الورق - آلات الغزل والنسيج - التغذية الأتوماتيكية لآلات الخراطة الحديثة</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a:t>
            </a:r>
            <a:endParaRPr lang="ar-EG" sz="32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44677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9263" algn="l"/>
              </a:tabLst>
            </a:pPr>
            <a:endParaRPr kumimoji="0" lang="ar-EG" alt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187624" y="980728"/>
            <a:ext cx="7560840" cy="587853"/>
          </a:xfrm>
          <a:prstGeom prst="rect">
            <a:avLst/>
          </a:prstGeom>
        </p:spPr>
        <p:txBody>
          <a:bodyPr wrap="square">
            <a:spAutoFit/>
          </a:bodyPr>
          <a:lstStyle/>
          <a:p>
            <a:pPr marL="173038" lvl="0" indent="-173038">
              <a:lnSpc>
                <a:spcPct val="115000"/>
              </a:lnSpc>
              <a:buSzPts val="1600"/>
              <a:buFont typeface="Wingdings" panose="05000000000000000000" pitchFamily="2" charset="2"/>
              <a:buChar char="§"/>
              <a:tabLst>
                <a:tab pos="1831975" algn="l"/>
              </a:tabLst>
            </a:pPr>
            <a:r>
              <a:rPr lang="ar-EG" sz="2800" b="1" dirty="0">
                <a:latin typeface="Cambria Math"/>
                <a:ea typeface="Calibri"/>
                <a:cs typeface="Sakkal Majalla"/>
              </a:rPr>
              <a:t>رسم منحنى الإزاحة الموضح بالشكل التالي </a:t>
            </a:r>
            <a:r>
              <a:rPr lang="ar-EG" sz="2800" b="1" dirty="0" smtClean="0">
                <a:latin typeface="Cambria Math"/>
                <a:ea typeface="Calibri"/>
                <a:cs typeface="Sakkal Majalla"/>
              </a:rPr>
              <a:t>من </a:t>
            </a:r>
            <a:r>
              <a:rPr lang="ar-EG" sz="2800" b="1" dirty="0">
                <a:latin typeface="Cambria Math"/>
                <a:ea typeface="Calibri"/>
                <a:cs typeface="Sakkal Majalla"/>
              </a:rPr>
              <a:t>خلال الخطوات التالية: </a:t>
            </a:r>
            <a:endParaRPr lang="en-US" dirty="0">
              <a:effectLst/>
              <a:latin typeface="Calibri"/>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772816"/>
            <a:ext cx="7236804" cy="434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162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9263" algn="l"/>
              </a:tabLst>
            </a:pPr>
            <a:endParaRPr kumimoji="0" lang="ar-EG" alt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187624" y="980728"/>
            <a:ext cx="7704856" cy="5638467"/>
          </a:xfrm>
          <a:prstGeom prst="rect">
            <a:avLst/>
          </a:prstGeom>
        </p:spPr>
        <p:txBody>
          <a:bodyPr wrap="square">
            <a:spAutoFit/>
          </a:bodyPr>
          <a:lstStyle/>
          <a:p>
            <a:pPr marL="268288" lvl="0" indent="-268288" algn="just">
              <a:lnSpc>
                <a:spcPct val="150000"/>
              </a:lnSpc>
              <a:buSzPts val="1800"/>
              <a:buFont typeface="Wingdings" panose="05000000000000000000" pitchFamily="2" charset="2"/>
              <a:buChar char="§"/>
              <a:tabLst>
                <a:tab pos="1831975" algn="l"/>
              </a:tabLst>
            </a:pPr>
            <a:r>
              <a:rPr lang="ar-EG" sz="3600" dirty="0">
                <a:latin typeface="Cambria Math" panose="02040503050406030204" pitchFamily="18" charset="0"/>
                <a:ea typeface="Cambria Math" panose="02040503050406030204" pitchFamily="18" charset="0"/>
                <a:cs typeface="Sakkal Majalla" panose="02000000000000000000" pitchFamily="2" charset="-78"/>
              </a:rPr>
              <a:t>رسم الخط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الأفقي</a:t>
            </a:r>
            <a:r>
              <a:rPr lang="en-US" sz="3200" dirty="0" smtClean="0">
                <a:latin typeface="Cambria Math" panose="02040503050406030204" pitchFamily="18" charset="0"/>
                <a:ea typeface="Cambria Math" panose="02040503050406030204" pitchFamily="18" charset="0"/>
                <a:cs typeface="Sakkal Majalla" panose="02000000000000000000" pitchFamily="2" charset="-78"/>
              </a:rPr>
              <a:t>AX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بمقياس </a:t>
            </a:r>
            <a:r>
              <a:rPr lang="ar-EG" sz="3600" dirty="0">
                <a:latin typeface="Cambria Math" panose="02040503050406030204" pitchFamily="18" charset="0"/>
                <a:ea typeface="Cambria Math" panose="02040503050406030204" pitchFamily="18" charset="0"/>
                <a:cs typeface="Sakkal Majalla" panose="02000000000000000000" pitchFamily="2" charset="-78"/>
              </a:rPr>
              <a:t>رسم مناسب حيث يمثل الإزاحة الزاوية (اللفة الواحدة بالدرجات) أي يساوي </a:t>
            </a:r>
            <a:r>
              <a:rPr lang="en-US" sz="3200" dirty="0">
                <a:latin typeface="Cambria Math" panose="02040503050406030204" pitchFamily="18" charset="0"/>
                <a:ea typeface="Cambria Math" panose="02040503050406030204" pitchFamily="18" charset="0"/>
                <a:cs typeface="Sakkal Majalla" panose="02000000000000000000" pitchFamily="2" charset="-78"/>
              </a:rPr>
              <a:t>360</a:t>
            </a:r>
            <a:r>
              <a:rPr lang="en-US" sz="32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3600" dirty="0">
                <a:latin typeface="Cambria Math" panose="02040503050406030204" pitchFamily="18" charset="0"/>
                <a:ea typeface="Cambria Math" panose="02040503050406030204" pitchFamily="18" charset="0"/>
                <a:cs typeface="Sakkal Majalla" panose="02000000000000000000" pitchFamily="2" charset="-78"/>
              </a:rPr>
              <a:t> </a:t>
            </a:r>
            <a:r>
              <a:rPr lang="ar-EG" sz="3600" dirty="0">
                <a:latin typeface="Cambria Math" panose="02040503050406030204" pitchFamily="18" charset="0"/>
                <a:ea typeface="Cambria Math" panose="02040503050406030204" pitchFamily="18" charset="0"/>
                <a:cs typeface="Sakkal Majalla" panose="02000000000000000000" pitchFamily="2" charset="-78"/>
              </a:rPr>
              <a:t>، ثم تمثيل المشاوير المختلفة عليه كما في المعطيات للتمرين.</a:t>
            </a:r>
            <a:endParaRPr lang="en-US" sz="3600" dirty="0">
              <a:latin typeface="Cambria Math" panose="02040503050406030204" pitchFamily="18" charset="0"/>
              <a:ea typeface="Cambria Math" panose="02040503050406030204" pitchFamily="18" charset="0"/>
              <a:cs typeface="Sakkal Majalla" panose="02000000000000000000" pitchFamily="2" charset="-78"/>
            </a:endParaRPr>
          </a:p>
          <a:p>
            <a:pPr marL="268288" lvl="0" indent="-268288" algn="just">
              <a:lnSpc>
                <a:spcPct val="150000"/>
              </a:lnSpc>
              <a:buSzPts val="1800"/>
              <a:buFont typeface="Wingdings" panose="05000000000000000000" pitchFamily="2" charset="2"/>
              <a:buChar char="§"/>
              <a:tabLst>
                <a:tab pos="1831975" algn="l"/>
              </a:tabLst>
            </a:pPr>
            <a:r>
              <a:rPr lang="ar-EG" sz="3600" dirty="0">
                <a:latin typeface="Cambria Math" panose="02040503050406030204" pitchFamily="18" charset="0"/>
                <a:ea typeface="Cambria Math" panose="02040503050406030204" pitchFamily="18" charset="0"/>
                <a:cs typeface="Sakkal Majalla" panose="02000000000000000000" pitchFamily="2" charset="-78"/>
              </a:rPr>
              <a:t>رسم الخط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الرأسي</a:t>
            </a:r>
            <a:r>
              <a:rPr lang="en-US" sz="3200" dirty="0" smtClean="0">
                <a:latin typeface="Cambria Math" panose="02040503050406030204" pitchFamily="18" charset="0"/>
                <a:ea typeface="Cambria Math" panose="02040503050406030204" pitchFamily="18" charset="0"/>
                <a:cs typeface="Sakkal Majalla" panose="02000000000000000000" pitchFamily="2" charset="-78"/>
              </a:rPr>
              <a:t>AY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3600" dirty="0" smtClean="0">
                <a:latin typeface="Cambria Math" panose="02040503050406030204" pitchFamily="18" charset="0"/>
                <a:ea typeface="Cambria Math" panose="02040503050406030204" pitchFamily="18" charset="0"/>
                <a:cs typeface="Sakkal Majalla" panose="02000000000000000000" pitchFamily="2" charset="-78"/>
              </a:rPr>
              <a:t>الذي </a:t>
            </a:r>
            <a:r>
              <a:rPr lang="ar-EG" sz="3600" dirty="0">
                <a:latin typeface="Cambria Math" panose="02040503050406030204" pitchFamily="18" charset="0"/>
                <a:ea typeface="Cambria Math" panose="02040503050406030204" pitchFamily="18" charset="0"/>
                <a:cs typeface="Sakkal Majalla" panose="02000000000000000000" pitchFamily="2" charset="-78"/>
              </a:rPr>
              <a:t>يمثل طول المشوار للتابع بمقياس رسم مناسب ثم تكملة المستطيل كما في الشكل. </a:t>
            </a:r>
            <a:endParaRPr lang="en-US" sz="3600" dirty="0">
              <a:latin typeface="Cambria Math" panose="02040503050406030204" pitchFamily="18" charset="0"/>
              <a:ea typeface="Cambria Math" panose="02040503050406030204" pitchFamily="18" charset="0"/>
              <a:cs typeface="Sakkal Majalla" panose="02000000000000000000" pitchFamily="2" charset="-78"/>
            </a:endParaRPr>
          </a:p>
          <a:p>
            <a:pPr marL="268288" lvl="0" indent="-268288" algn="just">
              <a:lnSpc>
                <a:spcPct val="130000"/>
              </a:lnSpc>
              <a:buSzPts val="1800"/>
              <a:buFont typeface="Wingdings" panose="05000000000000000000" pitchFamily="2" charset="2"/>
              <a:buChar char="§"/>
              <a:tabLst>
                <a:tab pos="1831975" algn="l"/>
              </a:tabLst>
            </a:pP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511800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49263" algn="l"/>
              </a:tabLst>
            </a:pPr>
            <a:endParaRPr kumimoji="0" lang="ar-EG" alt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1187624" y="980728"/>
            <a:ext cx="7704856" cy="5213735"/>
          </a:xfrm>
          <a:prstGeom prst="rect">
            <a:avLst/>
          </a:prstGeom>
        </p:spPr>
        <p:txBody>
          <a:bodyPr wrap="square">
            <a:spAutoFit/>
          </a:bodyPr>
          <a:lstStyle/>
          <a:p>
            <a:pPr marL="268288" lvl="0" indent="-268288" algn="just">
              <a:lnSpc>
                <a:spcPct val="130000"/>
              </a:lnSpc>
              <a:buSzPts val="1800"/>
              <a:buFont typeface="Wingdings" panose="05000000000000000000" pitchFamily="2" charset="2"/>
              <a:buChar char="§"/>
              <a:tabLst>
                <a:tab pos="1831975" algn="l"/>
              </a:tabLst>
            </a:pPr>
            <a:r>
              <a:rPr lang="ar-EG" sz="3200" spc="-20" dirty="0" smtClean="0">
                <a:latin typeface="Cambria Math" panose="02040503050406030204" pitchFamily="18" charset="0"/>
                <a:ea typeface="Cambria Math" panose="02040503050406030204" pitchFamily="18" charset="0"/>
                <a:cs typeface="Sakkal Majalla" panose="02000000000000000000" pitchFamily="2" charset="-78"/>
              </a:rPr>
              <a:t>تقسيم </a:t>
            </a:r>
            <a:r>
              <a:rPr lang="ar-EG" sz="3200" spc="-20" dirty="0">
                <a:latin typeface="Cambria Math" panose="02040503050406030204" pitchFamily="18" charset="0"/>
                <a:ea typeface="Cambria Math" panose="02040503050406030204" pitchFamily="18" charset="0"/>
                <a:cs typeface="Sakkal Majalla" panose="02000000000000000000" pitchFamily="2" charset="-78"/>
              </a:rPr>
              <a:t>الإزاحة الزاوية لمشوار الصعود ومشوار الرجوع إلى عدد متساوي من الأقسام ولتكن </a:t>
            </a:r>
            <a:r>
              <a:rPr lang="en-US" sz="2800" spc="-20" dirty="0">
                <a:latin typeface="Cambria Math" panose="02040503050406030204" pitchFamily="18" charset="0"/>
                <a:ea typeface="Cambria Math" panose="02040503050406030204" pitchFamily="18" charset="0"/>
                <a:cs typeface="Sakkal Majalla" panose="02000000000000000000" pitchFamily="2" charset="-78"/>
              </a:rPr>
              <a:t>6 </a:t>
            </a:r>
            <a:r>
              <a:rPr lang="ar-EG" sz="2800" spc="-2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3200" spc="-20" dirty="0" smtClean="0">
                <a:latin typeface="Cambria Math" panose="02040503050406030204" pitchFamily="18" charset="0"/>
                <a:ea typeface="Cambria Math" panose="02040503050406030204" pitchFamily="18" charset="0"/>
                <a:cs typeface="Sakkal Majalla" panose="02000000000000000000" pitchFamily="2" charset="-78"/>
              </a:rPr>
              <a:t>أقسام </a:t>
            </a:r>
            <a:r>
              <a:rPr lang="ar-EG" sz="3200" spc="-20" dirty="0">
                <a:latin typeface="Cambria Math" panose="02040503050406030204" pitchFamily="18" charset="0"/>
                <a:ea typeface="Cambria Math" panose="02040503050406030204" pitchFamily="18" charset="0"/>
                <a:cs typeface="Sakkal Majalla" panose="02000000000000000000" pitchFamily="2" charset="-78"/>
              </a:rPr>
              <a:t>كما هو موضح بالرسم ، ثم رسم خطوط رأسية من عند كل نقطة.</a:t>
            </a:r>
            <a:endParaRPr lang="en-US" sz="3200" dirty="0">
              <a:latin typeface="Cambria Math" panose="02040503050406030204" pitchFamily="18" charset="0"/>
              <a:ea typeface="Cambria Math" panose="02040503050406030204" pitchFamily="18" charset="0"/>
              <a:cs typeface="Sakkal Majalla" panose="02000000000000000000" pitchFamily="2" charset="-78"/>
            </a:endParaRPr>
          </a:p>
          <a:p>
            <a:pPr marL="268288" lvl="0" indent="-268288" algn="just">
              <a:lnSpc>
                <a:spcPct val="130000"/>
              </a:lnSpc>
              <a:buSzPts val="1800"/>
              <a:buFont typeface="Wingdings" panose="05000000000000000000" pitchFamily="2" charset="2"/>
              <a:buChar char="§"/>
              <a:tabLst>
                <a:tab pos="183197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حيث أن التابع يتحرك بسرعة منتظمة خلال مشواري الصعود والرجوع لذلك فإن منحنى الإزاحة سوف يتكون من خطوط مستقيمة.</a:t>
            </a:r>
            <a:endParaRPr lang="en-US" sz="3200" dirty="0">
              <a:latin typeface="Cambria Math" panose="02040503050406030204" pitchFamily="18" charset="0"/>
              <a:ea typeface="Cambria Math" panose="02040503050406030204" pitchFamily="18" charset="0"/>
              <a:cs typeface="Sakkal Majalla" panose="02000000000000000000" pitchFamily="2" charset="-78"/>
            </a:endParaRPr>
          </a:p>
          <a:p>
            <a:pPr marL="268288" lvl="0" indent="-268288" algn="just">
              <a:lnSpc>
                <a:spcPct val="130000"/>
              </a:lnSpc>
              <a:buSzPts val="1800"/>
              <a:buFont typeface="Wingdings" panose="05000000000000000000" pitchFamily="2" charset="2"/>
              <a:buChar char="§"/>
              <a:tabLst>
                <a:tab pos="1831975" algn="l"/>
              </a:tabLst>
            </a:pPr>
            <a:r>
              <a:rPr lang="ar-EG" sz="3200" dirty="0">
                <a:latin typeface="Cambria Math" panose="02040503050406030204" pitchFamily="18" charset="0"/>
                <a:ea typeface="Cambria Math" panose="02040503050406030204" pitchFamily="18" charset="0"/>
                <a:cs typeface="Sakkal Majalla" panose="02000000000000000000" pitchFamily="2" charset="-78"/>
              </a:rPr>
              <a:t>توصيل الخطين </a:t>
            </a:r>
            <a:r>
              <a:rPr lang="en-US" sz="2800" dirty="0">
                <a:latin typeface="Cambria Math" panose="02040503050406030204" pitchFamily="18" charset="0"/>
                <a:ea typeface="Cambria Math" panose="02040503050406030204" pitchFamily="18" charset="0"/>
                <a:cs typeface="Sakkal Majalla" panose="02000000000000000000" pitchFamily="2" charset="-78"/>
              </a:rPr>
              <a:t>AG and HP</a:t>
            </a:r>
            <a:r>
              <a:rPr lang="ar-EG" sz="3200" dirty="0">
                <a:latin typeface="Cambria Math" panose="02040503050406030204" pitchFamily="18" charset="0"/>
                <a:ea typeface="Cambria Math" panose="02040503050406030204" pitchFamily="18" charset="0"/>
                <a:cs typeface="Sakkal Majalla" panose="02000000000000000000" pitchFamily="2" charset="-78"/>
              </a:rPr>
              <a:t> وتكملة منحنى الإزاحة كما هو موضح بالشكل.</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98646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dirty="0" smtClean="0">
                <a:solidFill>
                  <a:prstClr val="black"/>
                </a:solidFill>
                <a:latin typeface="Cambria Math"/>
                <a:ea typeface="Calibri"/>
                <a:cs typeface="Sakkal Majalla"/>
              </a:rPr>
              <a:t>خطوات رسم مخطط </a:t>
            </a:r>
            <a:r>
              <a:rPr lang="ar-EG" sz="2800" b="1" dirty="0">
                <a:solidFill>
                  <a:prstClr val="black"/>
                </a:solidFill>
                <a:latin typeface="Cambria Math"/>
                <a:ea typeface="Calibri"/>
                <a:cs typeface="Sakkal Majalla"/>
              </a:rPr>
              <a:t>الكامة </a:t>
            </a:r>
            <a:r>
              <a:rPr lang="ar-EG" sz="2800" b="1" dirty="0">
                <a:solidFill>
                  <a:prstClr val="black"/>
                </a:solidFill>
                <a:latin typeface="Cambria Math"/>
                <a:ea typeface="Calibri"/>
                <a:cs typeface="Sakkal Majalla"/>
              </a:rPr>
              <a:t>عندما يمر محور التابع بمحور </a:t>
            </a:r>
            <a:r>
              <a:rPr lang="ar-EG" sz="2800" b="1" dirty="0" smtClean="0">
                <a:solidFill>
                  <a:prstClr val="black"/>
                </a:solidFill>
                <a:latin typeface="Cambria Math"/>
                <a:ea typeface="Calibri"/>
                <a:cs typeface="Sakkal Majalla"/>
              </a:rPr>
              <a:t>عمود الكامة</a:t>
            </a:r>
            <a:endParaRPr lang="en-US" sz="2800" b="1" dirty="0">
              <a:solidFill>
                <a:prstClr val="black"/>
              </a:solidFill>
              <a:latin typeface="Cambria Math"/>
              <a:ea typeface="Calibri"/>
              <a:cs typeface="Sakkal Majalla"/>
            </a:endParaRPr>
          </a:p>
        </p:txBody>
      </p:sp>
      <mc:AlternateContent xmlns:mc="http://schemas.openxmlformats.org/markup-compatibility/2006">
        <mc:Choice xmlns:a14="http://schemas.microsoft.com/office/drawing/2010/main" Requires="a14">
          <p:sp>
            <p:nvSpPr>
              <p:cNvPr id="3" name="Rectangle 2"/>
              <p:cNvSpPr/>
              <p:nvPr/>
            </p:nvSpPr>
            <p:spPr>
              <a:xfrm>
                <a:off x="1231032" y="1424565"/>
                <a:ext cx="7632848" cy="5493812"/>
              </a:xfrm>
              <a:prstGeom prst="rect">
                <a:avLst/>
              </a:prstGeom>
            </p:spPr>
            <p:txBody>
              <a:bodyPr wrap="square">
                <a:spAutoFit/>
              </a:bodyPr>
              <a:lstStyle/>
              <a:p>
                <a:pPr marL="342900" lvl="0" indent="-342900" algn="just">
                  <a:lnSpc>
                    <a:spcPct val="130000"/>
                  </a:lnSpc>
                  <a:buSzPts val="1800"/>
                  <a:buFont typeface="+mj-lt"/>
                  <a:buAutoNum type="arabicPeriod"/>
                  <a:tabLst>
                    <a:tab pos="1831975" algn="l"/>
                  </a:tabLst>
                </a:pPr>
                <a:r>
                  <a:rPr lang="ar-EG" sz="2800" spc="-40" dirty="0">
                    <a:latin typeface="Cambria Math"/>
                    <a:ea typeface="Calibri"/>
                    <a:cs typeface="Sakkal Majalla"/>
                  </a:rPr>
                  <a:t>من النقطة </a:t>
                </a:r>
                <a:r>
                  <a:rPr lang="en-US" sz="2400" spc="-40" dirty="0">
                    <a:effectLst/>
                    <a:latin typeface="Cambria Math"/>
                    <a:ea typeface="Calibri"/>
                    <a:cs typeface="Sakkal Majalla"/>
                  </a:rPr>
                  <a:t>O</a:t>
                </a:r>
                <a:r>
                  <a:rPr lang="en-US" sz="2400" spc="-40" dirty="0">
                    <a:effectLst/>
                    <a:latin typeface="Sakkal Majalla"/>
                    <a:ea typeface="Calibri"/>
                    <a:cs typeface="Arial"/>
                  </a:rPr>
                  <a:t> </a:t>
                </a:r>
                <a:r>
                  <a:rPr lang="ar-EG" sz="2800" spc="-40" dirty="0">
                    <a:effectLst/>
                    <a:latin typeface="Cambria Math"/>
                    <a:ea typeface="Calibri"/>
                    <a:cs typeface="Sakkal Majalla"/>
                  </a:rPr>
                  <a:t>، ترسم دائرة الأساس بنصف قطر يساوي أقل نصف قطر للكامة </a:t>
                </a:r>
                <a:r>
                  <a:rPr lang="en-US" sz="2400" spc="-40" dirty="0">
                    <a:effectLst/>
                    <a:latin typeface="Cambria Math"/>
                    <a:ea typeface="Calibri"/>
                    <a:cs typeface="Sakkal Majalla"/>
                  </a:rPr>
                  <a:t>50 mm</a:t>
                </a:r>
                <a:r>
                  <a:rPr lang="ar-EG" sz="2800" spc="-40" dirty="0">
                    <a:effectLst/>
                    <a:latin typeface="Cambria Math"/>
                    <a:ea typeface="Calibri"/>
                    <a:cs typeface="Sakkal Majalla"/>
                  </a:rPr>
                  <a:t>.</a:t>
                </a:r>
                <a:endParaRPr lang="en-US" dirty="0">
                  <a:effectLst/>
                  <a:latin typeface="Calibri"/>
                  <a:ea typeface="Calibri"/>
                  <a:cs typeface="Arial"/>
                </a:endParaRPr>
              </a:p>
              <a:p>
                <a:pPr marL="342900" lvl="0" indent="-342900" algn="just">
                  <a:lnSpc>
                    <a:spcPct val="130000"/>
                  </a:lnSpc>
                  <a:buSzPts val="1800"/>
                  <a:buFont typeface="+mj-lt"/>
                  <a:buAutoNum type="arabicPeriod"/>
                  <a:tabLst>
                    <a:tab pos="1831975" algn="l"/>
                  </a:tabLst>
                </a:pPr>
                <a:r>
                  <a:rPr lang="ar-EG" sz="2800" spc="-80" dirty="0">
                    <a:effectLst/>
                    <a:latin typeface="Cambria Math"/>
                    <a:ea typeface="Calibri"/>
                    <a:cs typeface="Sakkal Majalla"/>
                  </a:rPr>
                  <a:t>حيث أن محور التابع يمر بمحور عمود الكامة لذا فإنه يتم تحديد نقطة المسار </a:t>
                </a:r>
                <a:r>
                  <a:rPr lang="en-US" sz="2400" spc="-80" dirty="0">
                    <a:effectLst/>
                    <a:latin typeface="Cambria Math"/>
                    <a:ea typeface="Calibri"/>
                    <a:cs typeface="Sakkal Majalla"/>
                  </a:rPr>
                  <a:t>A</a:t>
                </a:r>
                <a:r>
                  <a:rPr lang="en-US" sz="2400" spc="-80" dirty="0">
                    <a:effectLst/>
                    <a:latin typeface="Sakkal Majalla"/>
                    <a:ea typeface="Calibri"/>
                    <a:cs typeface="Arial"/>
                  </a:rPr>
                  <a:t> </a:t>
                </a:r>
                <a:r>
                  <a:rPr lang="ar-EG" sz="2400" spc="-80" dirty="0" smtClean="0">
                    <a:effectLst/>
                    <a:latin typeface="Sakkal Majalla"/>
                    <a:ea typeface="Calibri"/>
                    <a:cs typeface="Arial"/>
                  </a:rPr>
                  <a:t> </a:t>
                </a:r>
                <a:r>
                  <a:rPr lang="ar-EG" sz="2800" spc="-80" dirty="0" smtClean="0">
                    <a:effectLst/>
                    <a:latin typeface="Cambria Math"/>
                    <a:ea typeface="Calibri"/>
                    <a:cs typeface="Sakkal Majalla"/>
                  </a:rPr>
                  <a:t>كما </a:t>
                </a:r>
                <a:r>
                  <a:rPr lang="ar-EG" sz="2800" spc="-80" dirty="0">
                    <a:effectLst/>
                    <a:latin typeface="Cambria Math"/>
                    <a:ea typeface="Calibri"/>
                    <a:cs typeface="Sakkal Majalla"/>
                  </a:rPr>
                  <a:t>في الشكل.</a:t>
                </a:r>
                <a:endParaRPr lang="en-US" dirty="0">
                  <a:effectLst/>
                  <a:latin typeface="Calibri"/>
                  <a:ea typeface="Calibri"/>
                  <a:cs typeface="Arial"/>
                </a:endParaRPr>
              </a:p>
              <a:p>
                <a:pPr marL="342900" lvl="0" indent="-342900" algn="just">
                  <a:lnSpc>
                    <a:spcPct val="130000"/>
                  </a:lnSpc>
                  <a:buSzPts val="1800"/>
                  <a:buFont typeface="+mj-lt"/>
                  <a:buAutoNum type="arabicPeriod"/>
                  <a:tabLst>
                    <a:tab pos="1831975" algn="l"/>
                  </a:tabLst>
                </a:pPr>
                <a:r>
                  <a:rPr lang="ar-EG" sz="2800" dirty="0">
                    <a:effectLst/>
                    <a:latin typeface="Cambria Math"/>
                    <a:ea typeface="Calibri"/>
                    <a:cs typeface="Sakkal Majalla"/>
                  </a:rPr>
                  <a:t>من </a:t>
                </a:r>
                <a:r>
                  <a:rPr lang="ar-EG" sz="2800" dirty="0" smtClean="0">
                    <a:effectLst/>
                    <a:latin typeface="Cambria Math"/>
                    <a:ea typeface="Calibri"/>
                    <a:cs typeface="Sakkal Majalla"/>
                  </a:rPr>
                  <a:t>الخط</a:t>
                </a:r>
                <a:r>
                  <a:rPr lang="en-US" sz="2400" dirty="0" smtClean="0">
                    <a:effectLst/>
                    <a:latin typeface="Cambria Math"/>
                    <a:ea typeface="Calibri"/>
                    <a:cs typeface="Sakkal Majalla"/>
                  </a:rPr>
                  <a:t>OA</a:t>
                </a:r>
                <a:r>
                  <a:rPr lang="en-US" sz="2400" dirty="0" smtClean="0">
                    <a:effectLst/>
                    <a:latin typeface="Sakkal Majalla"/>
                    <a:ea typeface="Calibri"/>
                    <a:cs typeface="Arial"/>
                  </a:rPr>
                  <a:t> </a:t>
                </a:r>
                <a:r>
                  <a:rPr lang="ar-EG" sz="2400" dirty="0" smtClean="0">
                    <a:effectLst/>
                    <a:latin typeface="Sakkal Majalla"/>
                    <a:ea typeface="Calibri"/>
                    <a:cs typeface="Arial"/>
                  </a:rPr>
                  <a:t> </a:t>
                </a:r>
                <a:r>
                  <a:rPr lang="ar-EG" sz="2800" dirty="0" smtClean="0">
                    <a:effectLst/>
                    <a:latin typeface="Cambria Math"/>
                    <a:ea typeface="Calibri"/>
                    <a:cs typeface="Sakkal Majalla"/>
                  </a:rPr>
                  <a:t>يتم </a:t>
                </a:r>
                <a:r>
                  <a:rPr lang="ar-EG" sz="2800" dirty="0">
                    <a:effectLst/>
                    <a:latin typeface="Cambria Math"/>
                    <a:ea typeface="Calibri"/>
                    <a:cs typeface="Sakkal Majalla"/>
                  </a:rPr>
                  <a:t>تحديد الزاوية </a:t>
                </a:r>
                <a14:m>
                  <m:oMath xmlns:m="http://schemas.openxmlformats.org/officeDocument/2006/math">
                    <m:r>
                      <a:rPr lang="ar-EG" sz="2400">
                        <a:effectLst/>
                        <a:latin typeface="Cambria Math"/>
                        <a:ea typeface="Calibri"/>
                        <a:cs typeface="Cambria Math"/>
                      </a:rPr>
                      <m:t>∠ </m:t>
                    </m:r>
                  </m:oMath>
                </a14:m>
                <a:r>
                  <a:rPr lang="en-US" sz="2400" dirty="0">
                    <a:effectLst/>
                    <a:latin typeface="Cambria Math"/>
                    <a:ea typeface="Calibri"/>
                    <a:cs typeface="Sakkal Majalla"/>
                  </a:rPr>
                  <a:t>AOS = 60</a:t>
                </a:r>
                <a:r>
                  <a:rPr lang="en-US" sz="2400" dirty="0">
                    <a:effectLst/>
                    <a:latin typeface="Cambria Math"/>
                    <a:ea typeface="Calibri"/>
                    <a:cs typeface="Sakkal Majalla"/>
                    <a:sym typeface="Symbol"/>
                  </a:rPr>
                  <a:t></a:t>
                </a:r>
                <a:r>
                  <a:rPr lang="ar-EG" sz="2800" dirty="0">
                    <a:effectLst/>
                    <a:latin typeface="Cambria Math"/>
                    <a:ea typeface="Calibri"/>
                    <a:cs typeface="Sakkal Majalla"/>
                  </a:rPr>
                  <a:t> التي تمثل مشوار الصعود والزاوية </a:t>
                </a:r>
                <a14:m>
                  <m:oMath xmlns:m="http://schemas.openxmlformats.org/officeDocument/2006/math">
                    <m:r>
                      <a:rPr lang="ar-EG" sz="2400">
                        <a:effectLst/>
                        <a:latin typeface="Cambria Math"/>
                        <a:ea typeface="Calibri"/>
                        <a:cs typeface="Cambria Math"/>
                      </a:rPr>
                      <m:t>∠ </m:t>
                    </m:r>
                  </m:oMath>
                </a14:m>
                <a:r>
                  <a:rPr lang="en-US" sz="2400" dirty="0">
                    <a:effectLst/>
                    <a:latin typeface="Cambria Math"/>
                    <a:ea typeface="Calibri"/>
                    <a:cs typeface="Sakkal Majalla"/>
                  </a:rPr>
                  <a:t>SOT = 30</a:t>
                </a:r>
                <a:r>
                  <a:rPr lang="en-US" sz="2400" dirty="0">
                    <a:effectLst/>
                    <a:latin typeface="Cambria Math"/>
                    <a:ea typeface="Calibri"/>
                    <a:cs typeface="Sakkal Majalla"/>
                    <a:sym typeface="Symbol"/>
                  </a:rPr>
                  <a:t></a:t>
                </a:r>
                <a:r>
                  <a:rPr lang="ar-EG" sz="2800" dirty="0">
                    <a:effectLst/>
                    <a:latin typeface="Cambria Math"/>
                    <a:ea typeface="Calibri"/>
                    <a:cs typeface="Sakkal Majalla"/>
                  </a:rPr>
                  <a:t>  التي تمثل مشوار السكون والزاوية </a:t>
                </a:r>
                <a:r>
                  <a:rPr lang="ar-EG" sz="2800" dirty="0">
                    <a:effectLst/>
                    <a:latin typeface="Calibri"/>
                    <a:ea typeface="Calibri"/>
                    <a:cs typeface="Cambria Math"/>
                  </a:rPr>
                  <a:t> </a:t>
                </a:r>
                <a14:m>
                  <m:oMath xmlns:m="http://schemas.openxmlformats.org/officeDocument/2006/math">
                    <m:r>
                      <a:rPr lang="ar-EG" sz="2400">
                        <a:effectLst/>
                        <a:latin typeface="Cambria Math"/>
                        <a:ea typeface="Calibri"/>
                        <a:cs typeface="Cambria Math"/>
                      </a:rPr>
                      <m:t>∠ </m:t>
                    </m:r>
                  </m:oMath>
                </a14:m>
                <a:r>
                  <a:rPr lang="en-US" sz="2400" dirty="0">
                    <a:effectLst/>
                    <a:latin typeface="Cambria Math"/>
                    <a:ea typeface="Calibri"/>
                    <a:cs typeface="Sakkal Majalla"/>
                  </a:rPr>
                  <a:t>TOP = 60</a:t>
                </a:r>
                <a:r>
                  <a:rPr lang="en-US" sz="2400" dirty="0">
                    <a:effectLst/>
                    <a:latin typeface="Cambria Math"/>
                    <a:ea typeface="Calibri"/>
                    <a:cs typeface="Sakkal Majalla"/>
                    <a:sym typeface="Symbol"/>
                  </a:rPr>
                  <a:t></a:t>
                </a:r>
                <a:r>
                  <a:rPr lang="ar-EG" sz="2800" dirty="0">
                    <a:effectLst/>
                    <a:latin typeface="Cambria Math"/>
                    <a:ea typeface="Calibri"/>
                    <a:cs typeface="Sakkal Majalla"/>
                  </a:rPr>
                  <a:t>  التي تمثل مشوار الرجوع.</a:t>
                </a:r>
                <a:endParaRPr lang="en-US" dirty="0">
                  <a:effectLst/>
                  <a:latin typeface="Calibri"/>
                  <a:ea typeface="Calibri"/>
                  <a:cs typeface="Arial"/>
                </a:endParaRPr>
              </a:p>
              <a:p>
                <a:pPr marL="342900" lvl="0" indent="-342900" algn="just">
                  <a:lnSpc>
                    <a:spcPct val="130000"/>
                  </a:lnSpc>
                  <a:buSzPts val="1800"/>
                  <a:buFont typeface="+mj-lt"/>
                  <a:buAutoNum type="arabicPeriod"/>
                </a:pPr>
                <a:r>
                  <a:rPr lang="ar-EG" sz="2800" spc="-70" dirty="0">
                    <a:effectLst/>
                    <a:latin typeface="Cambria Math"/>
                    <a:ea typeface="Calibri"/>
                    <a:cs typeface="Sakkal Majalla"/>
                  </a:rPr>
                  <a:t>تقسيم الإزاحة الزاوية خلال مشواري الصعود والرجوع بنفس عدد الأجزاء كما في منحنى الإزاحة.</a:t>
                </a:r>
                <a:endParaRPr lang="en-US" dirty="0">
                  <a:effectLst/>
                  <a:latin typeface="Calibri"/>
                  <a:ea typeface="Calibri"/>
                  <a:cs typeface="Arial"/>
                </a:endParaRPr>
              </a:p>
              <a:p>
                <a:pPr marL="342900" lvl="0" indent="-342900">
                  <a:lnSpc>
                    <a:spcPct val="130000"/>
                  </a:lnSpc>
                  <a:buSzPts val="1800"/>
                  <a:buFont typeface="+mj-lt"/>
                  <a:buAutoNum type="arabicPeriod"/>
                </a:pPr>
                <a:endParaRPr lang="en-US"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231032" y="1424565"/>
                <a:ext cx="7632848" cy="5493812"/>
              </a:xfrm>
              <a:prstGeom prst="rect">
                <a:avLst/>
              </a:prstGeom>
              <a:blipFill rotWithShape="1">
                <a:blip r:embed="rId2"/>
                <a:stretch>
                  <a:fillRect l="-3435" r="-639"/>
                </a:stretch>
              </a:blipFill>
            </p:spPr>
            <p:txBody>
              <a:bodyPr/>
              <a:lstStyle/>
              <a:p>
                <a:r>
                  <a:rPr lang="ar-EG">
                    <a:noFill/>
                  </a:rPr>
                  <a:t> </a:t>
                </a:r>
              </a:p>
            </p:txBody>
          </p:sp>
        </mc:Fallback>
      </mc:AlternateContent>
    </p:spTree>
    <p:extLst>
      <p:ext uri="{BB962C8B-B14F-4D97-AF65-F5344CB8AC3E}">
        <p14:creationId xmlns:p14="http://schemas.microsoft.com/office/powerpoint/2010/main" val="1540370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dirty="0" smtClean="0">
                <a:solidFill>
                  <a:prstClr val="black"/>
                </a:solidFill>
                <a:latin typeface="Cambria Math"/>
                <a:ea typeface="Calibri"/>
                <a:cs typeface="Sakkal Majalla"/>
              </a:rPr>
              <a:t>خطوات رسم مخطط </a:t>
            </a:r>
            <a:r>
              <a:rPr lang="ar-EG" sz="2800" b="1" dirty="0">
                <a:solidFill>
                  <a:prstClr val="black"/>
                </a:solidFill>
                <a:latin typeface="Cambria Math"/>
                <a:ea typeface="Calibri"/>
                <a:cs typeface="Sakkal Majalla"/>
              </a:rPr>
              <a:t>الكامة </a:t>
            </a:r>
            <a:r>
              <a:rPr lang="ar-EG" sz="2800" b="1" dirty="0">
                <a:solidFill>
                  <a:prstClr val="black"/>
                </a:solidFill>
                <a:latin typeface="Cambria Math"/>
                <a:ea typeface="Calibri"/>
                <a:cs typeface="Sakkal Majalla"/>
              </a:rPr>
              <a:t>عندما يمر محور التابع بمحور </a:t>
            </a:r>
            <a:r>
              <a:rPr lang="ar-EG" sz="2800" b="1" dirty="0" smtClean="0">
                <a:solidFill>
                  <a:prstClr val="black"/>
                </a:solidFill>
                <a:latin typeface="Cambria Math"/>
                <a:ea typeface="Calibri"/>
                <a:cs typeface="Sakkal Majalla"/>
              </a:rPr>
              <a:t>عمود الكامة</a:t>
            </a:r>
            <a:endParaRPr lang="en-US" sz="2800" b="1" dirty="0">
              <a:solidFill>
                <a:prstClr val="black"/>
              </a:solidFill>
              <a:latin typeface="Cambria Math"/>
              <a:ea typeface="Calibri"/>
              <a:cs typeface="Sakkal Majalla"/>
            </a:endParaRPr>
          </a:p>
        </p:txBody>
      </p:sp>
      <p:sp>
        <p:nvSpPr>
          <p:cNvPr id="3" name="Rectangle 2"/>
          <p:cNvSpPr/>
          <p:nvPr/>
        </p:nvSpPr>
        <p:spPr>
          <a:xfrm>
            <a:off x="1231032" y="1536142"/>
            <a:ext cx="7632848" cy="3981090"/>
          </a:xfrm>
          <a:prstGeom prst="rect">
            <a:avLst/>
          </a:prstGeom>
        </p:spPr>
        <p:txBody>
          <a:bodyPr wrap="square">
            <a:spAutoFit/>
          </a:bodyPr>
          <a:lstStyle/>
          <a:p>
            <a:pPr marL="514350" lvl="0" indent="-514350">
              <a:lnSpc>
                <a:spcPct val="130000"/>
              </a:lnSpc>
              <a:buSzPts val="1800"/>
              <a:buFont typeface="+mj-lt"/>
              <a:buAutoNum type="arabicPeriod" startAt="5"/>
            </a:pPr>
            <a:r>
              <a:rPr lang="ar-EG" sz="2800" dirty="0" smtClean="0">
                <a:latin typeface="Cambria Math"/>
                <a:ea typeface="Calibri"/>
                <a:cs typeface="Sakkal Majalla"/>
              </a:rPr>
              <a:t>توصيل </a:t>
            </a:r>
            <a:r>
              <a:rPr lang="ar-EG" sz="2800" dirty="0">
                <a:latin typeface="Cambria Math"/>
                <a:ea typeface="Calibri"/>
                <a:cs typeface="Sakkal Majalla"/>
              </a:rPr>
              <a:t>النقاط </a:t>
            </a:r>
            <a:r>
              <a:rPr lang="ar-EG" sz="2800" dirty="0">
                <a:latin typeface="Calibri"/>
                <a:ea typeface="Calibri"/>
                <a:cs typeface="Cambria Math"/>
              </a:rPr>
              <a:t> </a:t>
            </a:r>
            <a:r>
              <a:rPr lang="en-US" sz="2400" dirty="0">
                <a:latin typeface="Cambria Math"/>
                <a:ea typeface="Calibri"/>
                <a:cs typeface="Sakkal Majalla"/>
              </a:rPr>
              <a:t>(1 , 2 , 3 , .. etc.)</a:t>
            </a:r>
            <a:r>
              <a:rPr lang="ar-EG" sz="2800" dirty="0">
                <a:latin typeface="Cambria Math"/>
                <a:ea typeface="Calibri"/>
                <a:cs typeface="Sakkal Majalla"/>
              </a:rPr>
              <a:t>والنقاط </a:t>
            </a:r>
            <a:r>
              <a:rPr lang="en-US" sz="2400" dirty="0">
                <a:latin typeface="Cambria Math"/>
                <a:ea typeface="Calibri"/>
                <a:cs typeface="Sakkal Majalla"/>
              </a:rPr>
              <a:t>(0', 1', 2', 3', .. etc.)</a:t>
            </a:r>
            <a:r>
              <a:rPr lang="ar-EG" sz="2800" dirty="0">
                <a:latin typeface="Cambria Math"/>
                <a:ea typeface="Calibri"/>
                <a:cs typeface="Sakkal Majalla"/>
              </a:rPr>
              <a:t> بالمركز </a:t>
            </a:r>
            <a:r>
              <a:rPr lang="en-US" sz="2400" dirty="0">
                <a:latin typeface="Cambria Math"/>
                <a:ea typeface="Calibri"/>
                <a:cs typeface="Sakkal Majalla"/>
              </a:rPr>
              <a:t>O</a:t>
            </a:r>
            <a:r>
              <a:rPr lang="en-US" sz="2400" dirty="0">
                <a:latin typeface="Sakkal Majalla"/>
                <a:ea typeface="Calibri"/>
                <a:cs typeface="Arial"/>
              </a:rPr>
              <a:t> </a:t>
            </a:r>
            <a:r>
              <a:rPr lang="ar-EG" sz="2400" dirty="0" smtClean="0">
                <a:latin typeface="Sakkal Majalla"/>
                <a:ea typeface="Calibri"/>
                <a:cs typeface="Arial"/>
              </a:rPr>
              <a:t> </a:t>
            </a:r>
            <a:r>
              <a:rPr lang="ar-EG" sz="2800" dirty="0" smtClean="0">
                <a:latin typeface="Cambria Math"/>
                <a:ea typeface="Calibri"/>
                <a:cs typeface="Sakkal Majalla"/>
              </a:rPr>
              <a:t>لكي </a:t>
            </a:r>
            <a:r>
              <a:rPr lang="ar-EG" sz="2800" dirty="0">
                <a:latin typeface="Cambria Math"/>
                <a:ea typeface="Calibri"/>
                <a:cs typeface="Sakkal Majalla"/>
              </a:rPr>
              <a:t>نحصل على تلك النقاط  على دائرة الأساس كما هو موضح بالشكل.</a:t>
            </a:r>
            <a:endParaRPr lang="en-US" sz="2800" dirty="0">
              <a:latin typeface="Calibri"/>
              <a:ea typeface="Calibri"/>
              <a:cs typeface="Arial"/>
            </a:endParaRPr>
          </a:p>
          <a:p>
            <a:pPr marL="514350" lvl="0" indent="-514350" algn="just">
              <a:lnSpc>
                <a:spcPct val="130000"/>
              </a:lnSpc>
              <a:buSzPts val="1800"/>
              <a:buFont typeface="+mj-lt"/>
              <a:buAutoNum type="arabicPeriod" startAt="5"/>
            </a:pPr>
            <a:r>
              <a:rPr lang="ar-EG" sz="2800" dirty="0">
                <a:latin typeface="Cambria Math"/>
                <a:ea typeface="Calibri"/>
                <a:cs typeface="Sakkal Majalla"/>
              </a:rPr>
              <a:t>توصيل النقاط</a:t>
            </a:r>
            <a:r>
              <a:rPr lang="en-US" sz="2400" dirty="0">
                <a:latin typeface="Cambria Math"/>
                <a:ea typeface="Calibri"/>
                <a:cs typeface="Sakkal Majalla"/>
              </a:rPr>
              <a:t>(1B , 2C , 3D , . etc.)</a:t>
            </a:r>
            <a:r>
              <a:rPr lang="en-US" sz="2800" dirty="0">
                <a:latin typeface="Cambria Math"/>
                <a:ea typeface="Calibri"/>
                <a:cs typeface="Sakkal Majalla"/>
              </a:rPr>
              <a:t> </a:t>
            </a:r>
            <a:r>
              <a:rPr lang="ar-EG" sz="2800" dirty="0">
                <a:latin typeface="Cambria Math"/>
                <a:ea typeface="Calibri"/>
                <a:cs typeface="Sakkal Majalla"/>
              </a:rPr>
              <a:t> ثم </a:t>
            </a:r>
            <a:r>
              <a:rPr lang="ar-EG" sz="2800" dirty="0" smtClean="0">
                <a:latin typeface="Cambria Math"/>
                <a:ea typeface="Calibri"/>
                <a:cs typeface="Sakkal Majalla"/>
              </a:rPr>
              <a:t>النقاط                         </a:t>
            </a:r>
            <a:r>
              <a:rPr lang="en-US" sz="2400" dirty="0">
                <a:latin typeface="Cambria Math"/>
                <a:ea typeface="Calibri"/>
                <a:cs typeface="Sakkal Majalla"/>
              </a:rPr>
              <a:t>(0'H , 1'J , 2'K , .etc.)</a:t>
            </a:r>
            <a:r>
              <a:rPr lang="ar-EG" sz="2800" dirty="0">
                <a:latin typeface="Cambria Math"/>
                <a:ea typeface="Calibri"/>
                <a:cs typeface="Sakkal Majalla"/>
              </a:rPr>
              <a:t> كما في منحنى الإزاحة. </a:t>
            </a:r>
            <a:endParaRPr lang="en-US" sz="2800" dirty="0">
              <a:latin typeface="Calibri"/>
              <a:ea typeface="Calibri"/>
              <a:cs typeface="Arial"/>
            </a:endParaRPr>
          </a:p>
          <a:p>
            <a:pPr marL="514350" lvl="0" indent="-514350" algn="just">
              <a:lnSpc>
                <a:spcPct val="130000"/>
              </a:lnSpc>
              <a:buSzPts val="1800"/>
              <a:buFont typeface="+mj-lt"/>
              <a:buAutoNum type="arabicPeriod" startAt="5"/>
            </a:pPr>
            <a:r>
              <a:rPr lang="ar-EG" sz="2800" dirty="0">
                <a:latin typeface="Cambria Math"/>
                <a:ea typeface="Calibri"/>
                <a:cs typeface="Sakkal Majalla"/>
              </a:rPr>
              <a:t>توصيل النقاط </a:t>
            </a:r>
            <a:r>
              <a:rPr lang="en-US" sz="2400" dirty="0">
                <a:latin typeface="Cambria Math"/>
                <a:ea typeface="Calibri"/>
                <a:cs typeface="Sakkal Majalla"/>
              </a:rPr>
              <a:t>(A , B , C , ..., M , N , P)</a:t>
            </a:r>
            <a:r>
              <a:rPr lang="ar-EG" sz="2800" dirty="0">
                <a:latin typeface="Cambria Math"/>
                <a:ea typeface="Calibri"/>
                <a:cs typeface="Sakkal Majalla"/>
              </a:rPr>
              <a:t> نحصل على المنحني </a:t>
            </a:r>
            <a:r>
              <a:rPr lang="en-US" sz="2400" dirty="0">
                <a:latin typeface="Cambria Math"/>
                <a:ea typeface="Calibri"/>
                <a:cs typeface="Sakkal Majalla"/>
              </a:rPr>
              <a:t>AGHPA</a:t>
            </a:r>
            <a:r>
              <a:rPr lang="ar-EG" sz="2800" dirty="0">
                <a:latin typeface="Cambria Math"/>
                <a:ea typeface="Calibri"/>
                <a:cs typeface="Sakkal Majalla"/>
              </a:rPr>
              <a:t> الذي يمثل المخطط التفصيلي للكامة</a:t>
            </a:r>
            <a:r>
              <a:rPr lang="ar-EG" sz="2800" dirty="0" smtClean="0">
                <a:latin typeface="Cambria Math"/>
                <a:ea typeface="Calibri"/>
                <a:cs typeface="Sakkal Majalla"/>
              </a:rPr>
              <a:t>.</a:t>
            </a:r>
            <a:endParaRPr lang="en-US" dirty="0">
              <a:effectLst/>
              <a:latin typeface="Calibri"/>
              <a:ea typeface="Calibri"/>
              <a:cs typeface="Arial"/>
            </a:endParaRPr>
          </a:p>
        </p:txBody>
      </p:sp>
    </p:spTree>
    <p:extLst>
      <p:ext uri="{BB962C8B-B14F-4D97-AF65-F5344CB8AC3E}">
        <p14:creationId xmlns:p14="http://schemas.microsoft.com/office/powerpoint/2010/main" val="3709793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dirty="0" smtClean="0">
                <a:solidFill>
                  <a:prstClr val="black"/>
                </a:solidFill>
                <a:latin typeface="Cambria Math"/>
                <a:ea typeface="Calibri"/>
                <a:cs typeface="Sakkal Majalla"/>
              </a:rPr>
              <a:t>خطوات رسم مخطط </a:t>
            </a:r>
            <a:r>
              <a:rPr lang="ar-EG" sz="2800" b="1" dirty="0">
                <a:solidFill>
                  <a:prstClr val="black"/>
                </a:solidFill>
                <a:latin typeface="Cambria Math"/>
                <a:ea typeface="Calibri"/>
                <a:cs typeface="Sakkal Majalla"/>
              </a:rPr>
              <a:t>الكامة </a:t>
            </a:r>
            <a:r>
              <a:rPr lang="ar-EG" sz="2800" b="1" dirty="0">
                <a:solidFill>
                  <a:prstClr val="black"/>
                </a:solidFill>
                <a:latin typeface="Cambria Math"/>
                <a:ea typeface="Calibri"/>
                <a:cs typeface="Sakkal Majalla"/>
              </a:rPr>
              <a:t>عندما يمر محور التابع بمحور </a:t>
            </a:r>
            <a:r>
              <a:rPr lang="ar-EG" sz="2800" b="1" dirty="0" smtClean="0">
                <a:solidFill>
                  <a:prstClr val="black"/>
                </a:solidFill>
                <a:latin typeface="Cambria Math"/>
                <a:ea typeface="Calibri"/>
                <a:cs typeface="Sakkal Majalla"/>
              </a:rPr>
              <a:t>عمود الكامة</a:t>
            </a:r>
            <a:endParaRPr lang="en-US" sz="2800" b="1" dirty="0">
              <a:solidFill>
                <a:prstClr val="black"/>
              </a:solidFill>
              <a:latin typeface="Cambria Math"/>
              <a:ea typeface="Calibri"/>
              <a:cs typeface="Sakkal Majalla"/>
            </a:endParaRPr>
          </a:p>
        </p:txBody>
      </p:sp>
      <p:sp>
        <p:nvSpPr>
          <p:cNvPr id="3" name="Rectangle 2"/>
          <p:cNvSpPr/>
          <p:nvPr/>
        </p:nvSpPr>
        <p:spPr>
          <a:xfrm>
            <a:off x="1231032" y="1536142"/>
            <a:ext cx="7632848" cy="4013406"/>
          </a:xfrm>
          <a:prstGeom prst="rect">
            <a:avLst/>
          </a:prstGeom>
        </p:spPr>
        <p:txBody>
          <a:bodyPr wrap="square">
            <a:spAutoFit/>
          </a:bodyPr>
          <a:lstStyle/>
          <a:p>
            <a:pPr marL="514350" lvl="0" indent="-514350" algn="just">
              <a:lnSpc>
                <a:spcPct val="130000"/>
              </a:lnSpc>
              <a:buSzPts val="1800"/>
              <a:buFont typeface="+mj-lt"/>
              <a:buAutoNum type="arabicPeriod" startAt="8"/>
            </a:pPr>
            <a:r>
              <a:rPr lang="ar-EG" sz="2800" spc="-80" dirty="0">
                <a:latin typeface="Cambria Math"/>
                <a:ea typeface="Calibri"/>
                <a:cs typeface="Sakkal Majalla"/>
              </a:rPr>
              <a:t>النقاط </a:t>
            </a:r>
            <a:r>
              <a:rPr lang="en-US" sz="2400" spc="-80" dirty="0">
                <a:latin typeface="Cambria Math"/>
                <a:ea typeface="Calibri"/>
                <a:cs typeface="Sakkal Majalla"/>
              </a:rPr>
              <a:t>(A , B , C , ..., M , N , P)</a:t>
            </a:r>
            <a:r>
              <a:rPr lang="ar-EG" sz="2800" spc="-80" dirty="0">
                <a:latin typeface="Cambria Math"/>
                <a:ea typeface="Calibri"/>
                <a:cs typeface="Sakkal Majalla"/>
              </a:rPr>
              <a:t> يمكن الحصول عليها بطريقة أخرى عن طريق تحديد </a:t>
            </a:r>
            <a:r>
              <a:rPr lang="ar-EG" sz="2800" spc="-80" dirty="0" smtClean="0">
                <a:latin typeface="Cambria Math"/>
                <a:ea typeface="Calibri"/>
                <a:cs typeface="Sakkal Majalla"/>
              </a:rPr>
              <a:t>الخط </a:t>
            </a:r>
            <a:r>
              <a:rPr lang="en-US" sz="2400" spc="-80" dirty="0">
                <a:latin typeface="Cambria Math"/>
                <a:ea typeface="Calibri"/>
                <a:cs typeface="Sakkal Majalla"/>
              </a:rPr>
              <a:t>AY </a:t>
            </a:r>
            <a:r>
              <a:rPr lang="en-US" sz="2800" spc="-80" dirty="0">
                <a:latin typeface="Cambria Math"/>
                <a:ea typeface="Calibri"/>
                <a:cs typeface="Sakkal Majalla"/>
              </a:rPr>
              <a:t>= </a:t>
            </a:r>
            <a:r>
              <a:rPr lang="en-US" sz="2400" spc="-80" dirty="0">
                <a:latin typeface="Cambria Math"/>
                <a:ea typeface="Calibri"/>
                <a:cs typeface="Sakkal Majalla"/>
              </a:rPr>
              <a:t>40 mm</a:t>
            </a:r>
            <a:r>
              <a:rPr lang="ar-EG" sz="2800" spc="-80" dirty="0">
                <a:latin typeface="Cambria Math"/>
                <a:ea typeface="Calibri"/>
                <a:cs typeface="Sakkal Majalla"/>
              </a:rPr>
              <a:t> على محور التابع ثم تحديد المسافات </a:t>
            </a:r>
            <a:r>
              <a:rPr lang="en-US" sz="2400" spc="-80" dirty="0">
                <a:latin typeface="Cambria Math"/>
                <a:ea typeface="Calibri"/>
                <a:cs typeface="Sakkal Majalla"/>
              </a:rPr>
              <a:t>(Ab , Ac , Ad , .. etc.)</a:t>
            </a:r>
            <a:r>
              <a:rPr lang="ar-EG" sz="2800" spc="-80" dirty="0">
                <a:latin typeface="Cambria Math"/>
                <a:ea typeface="Calibri"/>
                <a:cs typeface="Sakkal Majalla"/>
              </a:rPr>
              <a:t> بحيث تساوي المسافات </a:t>
            </a:r>
            <a:r>
              <a:rPr lang="en-US" sz="2400" spc="-80" dirty="0">
                <a:latin typeface="Cambria Math"/>
                <a:ea typeface="Calibri"/>
                <a:cs typeface="Sakkal Majalla"/>
              </a:rPr>
              <a:t>(1B , 2C , 3D , . etc.)</a:t>
            </a:r>
            <a:r>
              <a:rPr lang="en-US" sz="2400" spc="-80" dirty="0">
                <a:latin typeface="Sakkal Majalla"/>
                <a:ea typeface="Calibri"/>
                <a:cs typeface="Arial"/>
              </a:rPr>
              <a:t> </a:t>
            </a:r>
            <a:r>
              <a:rPr lang="ar-EG" sz="2800" spc="-80" dirty="0">
                <a:latin typeface="Cambria Math"/>
                <a:ea typeface="Calibri"/>
                <a:cs typeface="Sakkal Majalla"/>
              </a:rPr>
              <a:t>كما في منحنى الإزاحة.</a:t>
            </a:r>
            <a:endParaRPr lang="en-US" sz="2800" dirty="0">
              <a:latin typeface="Calibri"/>
              <a:ea typeface="Calibri"/>
              <a:cs typeface="Arial"/>
            </a:endParaRPr>
          </a:p>
          <a:p>
            <a:pPr marL="342900" lvl="0" indent="-342900" algn="just">
              <a:lnSpc>
                <a:spcPct val="130000"/>
              </a:lnSpc>
              <a:buSzPts val="1800"/>
              <a:buFont typeface="+mj-lt"/>
              <a:buAutoNum type="arabicPeriod" startAt="8"/>
            </a:pPr>
            <a:r>
              <a:rPr lang="ar-EG" sz="2800" spc="-80" dirty="0">
                <a:latin typeface="Cambria Math"/>
                <a:ea typeface="Calibri"/>
                <a:cs typeface="Sakkal Majalla"/>
              </a:rPr>
              <a:t>من مركز الكامة </a:t>
            </a:r>
            <a:r>
              <a:rPr lang="en-US" sz="2400" spc="-80" dirty="0">
                <a:latin typeface="Cambria Math"/>
                <a:ea typeface="Calibri"/>
                <a:cs typeface="Sakkal Majalla"/>
              </a:rPr>
              <a:t>O</a:t>
            </a:r>
            <a:r>
              <a:rPr lang="en-US" sz="2400" spc="-80" dirty="0">
                <a:latin typeface="Sakkal Majalla"/>
                <a:ea typeface="Calibri"/>
                <a:cs typeface="Arial"/>
              </a:rPr>
              <a:t> </a:t>
            </a:r>
            <a:r>
              <a:rPr lang="ar-EG" sz="2400" spc="-80" dirty="0" smtClean="0">
                <a:latin typeface="Sakkal Majalla"/>
                <a:ea typeface="Calibri"/>
                <a:cs typeface="Arial"/>
              </a:rPr>
              <a:t> </a:t>
            </a:r>
            <a:r>
              <a:rPr lang="ar-EG" sz="2800" spc="-80" dirty="0" smtClean="0">
                <a:latin typeface="Cambria Math"/>
                <a:ea typeface="Calibri"/>
                <a:cs typeface="Sakkal Majalla"/>
              </a:rPr>
              <a:t>يتم </a:t>
            </a:r>
            <a:r>
              <a:rPr lang="ar-EG" sz="2800" spc="-80" dirty="0">
                <a:latin typeface="Cambria Math"/>
                <a:ea typeface="Calibri"/>
                <a:cs typeface="Sakkal Majalla"/>
              </a:rPr>
              <a:t>رسم الأقواس بأنصاف الأقطار </a:t>
            </a:r>
            <a:r>
              <a:rPr lang="en-US" sz="2400" spc="-80" dirty="0">
                <a:latin typeface="Cambria Math"/>
                <a:ea typeface="Calibri"/>
                <a:cs typeface="Sakkal Majalla"/>
              </a:rPr>
              <a:t>(Ab , Ac , Ad , ..etc.)</a:t>
            </a:r>
            <a:r>
              <a:rPr lang="ar-EG" sz="2800" spc="-80" dirty="0">
                <a:latin typeface="Cambria Math"/>
                <a:ea typeface="Calibri"/>
                <a:cs typeface="Sakkal Majalla"/>
              </a:rPr>
              <a:t> والأقواس سوف تقطع الخطوط </a:t>
            </a:r>
            <a:r>
              <a:rPr lang="en-US" sz="2400" spc="-80" dirty="0">
                <a:latin typeface="Cambria Math"/>
                <a:ea typeface="Calibri"/>
                <a:cs typeface="Sakkal Majalla"/>
              </a:rPr>
              <a:t>(O1 , O2 , O3 , .. </a:t>
            </a:r>
            <a:r>
              <a:rPr lang="en-US" sz="2400" spc="-80" dirty="0" err="1">
                <a:latin typeface="Cambria Math"/>
                <a:ea typeface="Calibri"/>
                <a:cs typeface="Sakkal Majalla"/>
              </a:rPr>
              <a:t>etc</a:t>
            </a:r>
            <a:r>
              <a:rPr lang="en-US" sz="2400" spc="-80" dirty="0">
                <a:latin typeface="Cambria Math"/>
                <a:ea typeface="Calibri"/>
                <a:cs typeface="Sakkal Majalla"/>
              </a:rPr>
              <a:t>)</a:t>
            </a:r>
            <a:r>
              <a:rPr lang="ar-EG" sz="2800" spc="-80" dirty="0">
                <a:latin typeface="Cambria Math"/>
                <a:ea typeface="Calibri"/>
                <a:cs typeface="Sakkal Majalla"/>
              </a:rPr>
              <a:t> </a:t>
            </a:r>
            <a:r>
              <a:rPr lang="ar-EG" sz="2800" spc="-80" dirty="0" smtClean="0">
                <a:latin typeface="Cambria Math"/>
                <a:ea typeface="Calibri"/>
                <a:cs typeface="Sakkal Majalla"/>
              </a:rPr>
              <a:t>                       عند </a:t>
            </a:r>
            <a:r>
              <a:rPr lang="ar-EG" sz="2800" spc="-80" dirty="0">
                <a:latin typeface="Cambria Math"/>
                <a:ea typeface="Calibri"/>
                <a:cs typeface="Sakkal Majalla"/>
              </a:rPr>
              <a:t>النقاط </a:t>
            </a:r>
            <a:r>
              <a:rPr lang="en-US" sz="2400" spc="-80" dirty="0">
                <a:latin typeface="Cambria Math"/>
                <a:ea typeface="Calibri"/>
                <a:cs typeface="Sakkal Majalla"/>
              </a:rPr>
              <a:t>(A , B , C , ..etc.)</a:t>
            </a:r>
            <a:r>
              <a:rPr lang="ar-EG" sz="2800" spc="-80" dirty="0">
                <a:latin typeface="Cambria Math"/>
                <a:ea typeface="Calibri"/>
                <a:cs typeface="Sakkal Majalla"/>
              </a:rPr>
              <a:t>.</a:t>
            </a:r>
            <a:endParaRPr lang="en-US" sz="2800" dirty="0">
              <a:effectLst/>
              <a:latin typeface="Calibri"/>
              <a:ea typeface="Calibri"/>
              <a:cs typeface="Arial"/>
            </a:endParaRPr>
          </a:p>
        </p:txBody>
      </p:sp>
    </p:spTree>
    <p:extLst>
      <p:ext uri="{BB962C8B-B14F-4D97-AF65-F5344CB8AC3E}">
        <p14:creationId xmlns:p14="http://schemas.microsoft.com/office/powerpoint/2010/main" val="29262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dirty="0" smtClean="0">
                <a:solidFill>
                  <a:prstClr val="black"/>
                </a:solidFill>
                <a:latin typeface="Cambria Math"/>
                <a:ea typeface="Calibri"/>
                <a:cs typeface="Sakkal Majalla"/>
              </a:rPr>
              <a:t>مخطط </a:t>
            </a:r>
            <a:r>
              <a:rPr lang="ar-EG" sz="2800" b="1" dirty="0">
                <a:solidFill>
                  <a:prstClr val="black"/>
                </a:solidFill>
                <a:latin typeface="Cambria Math"/>
                <a:ea typeface="Calibri"/>
                <a:cs typeface="Sakkal Majalla"/>
              </a:rPr>
              <a:t>الكامة </a:t>
            </a:r>
            <a:r>
              <a:rPr lang="ar-EG" sz="2800" b="1" dirty="0">
                <a:solidFill>
                  <a:prstClr val="black"/>
                </a:solidFill>
                <a:latin typeface="Cambria Math"/>
                <a:ea typeface="Calibri"/>
                <a:cs typeface="Sakkal Majalla"/>
              </a:rPr>
              <a:t>عندما يمر محور التابع بمحور </a:t>
            </a:r>
            <a:r>
              <a:rPr lang="ar-EG" sz="2800" b="1" dirty="0" smtClean="0">
                <a:solidFill>
                  <a:prstClr val="black"/>
                </a:solidFill>
                <a:latin typeface="Cambria Math"/>
                <a:ea typeface="Calibri"/>
                <a:cs typeface="Sakkal Majalla"/>
              </a:rPr>
              <a:t>عمود الكامة</a:t>
            </a:r>
            <a:endParaRPr lang="en-US" sz="2800" b="1" dirty="0">
              <a:solidFill>
                <a:prstClr val="black"/>
              </a:solidFill>
              <a:latin typeface="Cambria Math"/>
              <a:ea typeface="Calibri"/>
              <a:cs typeface="Sakkal Majall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532859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527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spc="-100" dirty="0" smtClean="0">
                <a:solidFill>
                  <a:prstClr val="black"/>
                </a:solidFill>
                <a:latin typeface="Cambria Math"/>
                <a:ea typeface="Calibri"/>
                <a:cs typeface="Sakkal Majalla"/>
              </a:rPr>
              <a:t>خطوات رسم مخطط </a:t>
            </a:r>
            <a:r>
              <a:rPr lang="ar-EG" sz="2800" b="1" spc="-100" dirty="0">
                <a:solidFill>
                  <a:prstClr val="black"/>
                </a:solidFill>
                <a:latin typeface="Cambria Math"/>
                <a:ea typeface="Calibri"/>
                <a:cs typeface="Sakkal Majalla"/>
              </a:rPr>
              <a:t>الكامة </a:t>
            </a:r>
            <a:r>
              <a:rPr lang="ar-EG" sz="2800" b="1" spc="-100" dirty="0">
                <a:solidFill>
                  <a:prstClr val="black"/>
                </a:solidFill>
                <a:latin typeface="Cambria Math"/>
                <a:ea typeface="Calibri"/>
                <a:cs typeface="Sakkal Majalla"/>
              </a:rPr>
              <a:t>عندما </a:t>
            </a:r>
            <a:r>
              <a:rPr lang="ar-EG" sz="2800" b="1" spc="-100" dirty="0" smtClean="0">
                <a:solidFill>
                  <a:prstClr val="black"/>
                </a:solidFill>
                <a:latin typeface="Cambria Math"/>
                <a:ea typeface="Calibri"/>
                <a:cs typeface="Sakkal Majalla"/>
              </a:rPr>
              <a:t>ينحرف محور </a:t>
            </a:r>
            <a:r>
              <a:rPr lang="ar-EG" sz="2800" b="1" spc="-100" dirty="0">
                <a:solidFill>
                  <a:prstClr val="black"/>
                </a:solidFill>
                <a:latin typeface="Cambria Math"/>
                <a:ea typeface="Calibri"/>
                <a:cs typeface="Sakkal Majalla"/>
              </a:rPr>
              <a:t>التابع </a:t>
            </a:r>
            <a:r>
              <a:rPr lang="ar-EG" sz="2800" b="1" spc="-100" dirty="0" smtClean="0">
                <a:solidFill>
                  <a:prstClr val="black"/>
                </a:solidFill>
                <a:latin typeface="Cambria Math"/>
                <a:ea typeface="Calibri"/>
                <a:cs typeface="Sakkal Majalla"/>
              </a:rPr>
              <a:t>عن محور عمود الكامة</a:t>
            </a:r>
            <a:endParaRPr lang="en-US" sz="2800" b="1" spc="-100" dirty="0">
              <a:solidFill>
                <a:prstClr val="black"/>
              </a:solidFill>
              <a:latin typeface="Cambria Math"/>
              <a:ea typeface="Calibri"/>
              <a:cs typeface="Sakkal Majalla"/>
            </a:endParaRPr>
          </a:p>
        </p:txBody>
      </p:sp>
      <mc:AlternateContent xmlns:mc="http://schemas.openxmlformats.org/markup-compatibility/2006">
        <mc:Choice xmlns:a14="http://schemas.microsoft.com/office/drawing/2010/main" Requires="a14">
          <p:sp>
            <p:nvSpPr>
              <p:cNvPr id="3" name="Rectangle 2"/>
              <p:cNvSpPr/>
              <p:nvPr/>
            </p:nvSpPr>
            <p:spPr>
              <a:xfrm>
                <a:off x="1187624" y="1628800"/>
                <a:ext cx="7632848" cy="4893647"/>
              </a:xfrm>
              <a:prstGeom prst="rect">
                <a:avLst/>
              </a:prstGeom>
            </p:spPr>
            <p:txBody>
              <a:bodyPr wrap="square">
                <a:spAutoFit/>
              </a:bodyPr>
              <a:lstStyle/>
              <a:p>
                <a:pPr marL="342900" lvl="0" indent="-342900" algn="just">
                  <a:lnSpc>
                    <a:spcPct val="150000"/>
                  </a:lnSpc>
                  <a:buSzPts val="1800"/>
                  <a:buFont typeface="+mj-lt"/>
                  <a:buAutoNum type="arabicPeriod"/>
                  <a:tabLst>
                    <a:tab pos="1831975" algn="l"/>
                  </a:tabLst>
                </a:pPr>
                <a:r>
                  <a:rPr lang="ar-EG" sz="2800" spc="-50" dirty="0">
                    <a:latin typeface="Cambria Math"/>
                    <a:ea typeface="Calibri"/>
                    <a:cs typeface="Sakkal Majalla"/>
                  </a:rPr>
                  <a:t>من النقطة </a:t>
                </a:r>
                <a:r>
                  <a:rPr lang="en-US" sz="2400" spc="-50" dirty="0">
                    <a:latin typeface="Cambria Math"/>
                    <a:ea typeface="Calibri"/>
                    <a:cs typeface="Sakkal Majalla"/>
                  </a:rPr>
                  <a:t>O</a:t>
                </a:r>
                <a:r>
                  <a:rPr lang="en-US" sz="2400" spc="-50" dirty="0">
                    <a:latin typeface="Sakkal Majalla"/>
                    <a:ea typeface="Calibri"/>
                    <a:cs typeface="Arial"/>
                  </a:rPr>
                  <a:t> </a:t>
                </a:r>
                <a:r>
                  <a:rPr lang="ar-EG" sz="2800" spc="-50" dirty="0">
                    <a:latin typeface="Cambria Math"/>
                    <a:ea typeface="Calibri"/>
                    <a:cs typeface="Sakkal Majalla"/>
                  </a:rPr>
                  <a:t>، ترسم دائرة الأساس بنصف قطر يساوي أقل نصف قطر للكامة </a:t>
                </a:r>
                <a:r>
                  <a:rPr lang="ar-EG" sz="2800" spc="-50" dirty="0" smtClean="0">
                    <a:latin typeface="Cambria Math"/>
                    <a:ea typeface="Calibri"/>
                    <a:cs typeface="Sakkal Majalla"/>
                  </a:rPr>
                  <a:t> </a:t>
                </a:r>
                <a:r>
                  <a:rPr lang="en-US" sz="2400" spc="-50" dirty="0" smtClean="0">
                    <a:latin typeface="Cambria Math"/>
                    <a:ea typeface="Calibri"/>
                    <a:cs typeface="Sakkal Majalla"/>
                  </a:rPr>
                  <a:t>50 </a:t>
                </a:r>
                <a:r>
                  <a:rPr lang="en-US" sz="2400" spc="-50" dirty="0">
                    <a:latin typeface="Cambria Math"/>
                    <a:ea typeface="Calibri"/>
                    <a:cs typeface="Sakkal Majalla"/>
                  </a:rPr>
                  <a:t>mm</a:t>
                </a:r>
                <a:r>
                  <a:rPr lang="ar-EG" sz="2800" spc="-50" dirty="0">
                    <a:latin typeface="Cambria Math"/>
                    <a:ea typeface="Calibri"/>
                    <a:cs typeface="Sakkal Majalla"/>
                  </a:rPr>
                  <a:t>.</a:t>
                </a:r>
                <a:endParaRPr lang="en-US" sz="2800" dirty="0">
                  <a:latin typeface="Calibri"/>
                  <a:ea typeface="Calibri"/>
                  <a:cs typeface="Arial"/>
                </a:endParaRPr>
              </a:p>
              <a:p>
                <a:pPr marL="342900" lvl="0" indent="-342900" algn="just">
                  <a:lnSpc>
                    <a:spcPct val="150000"/>
                  </a:lnSpc>
                  <a:buSzPts val="1800"/>
                  <a:buFont typeface="+mj-lt"/>
                  <a:buAutoNum type="arabicPeriod"/>
                  <a:tabLst>
                    <a:tab pos="1831975" algn="l"/>
                  </a:tabLst>
                </a:pPr>
                <a:r>
                  <a:rPr lang="ar-EG" sz="2800" dirty="0">
                    <a:latin typeface="Cambria Math"/>
                    <a:ea typeface="Calibri"/>
                    <a:cs typeface="Sakkal Majalla"/>
                  </a:rPr>
                  <a:t>رسم محور التابع بحيث يبعد مسافة </a:t>
                </a:r>
                <a:r>
                  <a:rPr lang="en-US" sz="2400" dirty="0">
                    <a:latin typeface="Cambria Math"/>
                    <a:ea typeface="Calibri"/>
                    <a:cs typeface="Sakkal Majalla"/>
                  </a:rPr>
                  <a:t>20 mm</a:t>
                </a:r>
                <a:r>
                  <a:rPr lang="ar-EG" sz="2800" dirty="0">
                    <a:latin typeface="Cambria Math"/>
                    <a:ea typeface="Calibri"/>
                    <a:cs typeface="Sakkal Majalla"/>
                  </a:rPr>
                  <a:t> عن محور عمود الكامة ويقطع دائرة الأساس في </a:t>
                </a:r>
                <a:r>
                  <a:rPr lang="ar-EG" sz="2800" dirty="0" smtClean="0">
                    <a:latin typeface="Cambria Math"/>
                    <a:ea typeface="Calibri"/>
                    <a:cs typeface="Sakkal Majalla"/>
                  </a:rPr>
                  <a:t>النقطة  </a:t>
                </a:r>
                <a:r>
                  <a:rPr lang="en-US" sz="2400" dirty="0">
                    <a:latin typeface="Cambria Math"/>
                    <a:ea typeface="Calibri"/>
                    <a:cs typeface="Sakkal Majalla"/>
                  </a:rPr>
                  <a:t>A</a:t>
                </a:r>
                <a:r>
                  <a:rPr lang="ar-EG" sz="2800" dirty="0">
                    <a:latin typeface="Cambria Math"/>
                    <a:ea typeface="Calibri"/>
                    <a:cs typeface="Sakkal Majalla"/>
                  </a:rPr>
                  <a:t>.</a:t>
                </a:r>
                <a:endParaRPr lang="en-US" sz="2800" dirty="0">
                  <a:latin typeface="Calibri"/>
                  <a:ea typeface="Calibri"/>
                  <a:cs typeface="Arial"/>
                </a:endParaRPr>
              </a:p>
              <a:p>
                <a:pPr marL="342900" indent="-342900" algn="just">
                  <a:lnSpc>
                    <a:spcPct val="150000"/>
                  </a:lnSpc>
                  <a:buSzPts val="1800"/>
                  <a:buFont typeface="+mj-lt"/>
                  <a:buAutoNum type="arabicPeriod"/>
                  <a:tabLst>
                    <a:tab pos="1831975" algn="l"/>
                  </a:tabLst>
                </a:pPr>
                <a:r>
                  <a:rPr lang="ar-EG" sz="2400" spc="-50" dirty="0">
                    <a:latin typeface="Cambria Math"/>
                    <a:ea typeface="Calibri"/>
                    <a:cs typeface="Sakkal Majalla"/>
                  </a:rPr>
                  <a:t>توصيل الخط </a:t>
                </a:r>
                <a:r>
                  <a:rPr lang="en-US" sz="2400" spc="-50" dirty="0" smtClean="0">
                    <a:latin typeface="Cambria Math"/>
                    <a:ea typeface="Calibri"/>
                    <a:cs typeface="Sakkal Majalla"/>
                  </a:rPr>
                  <a:t>AO </a:t>
                </a:r>
                <a:r>
                  <a:rPr lang="ar-EG" sz="2400" spc="-50" dirty="0" smtClean="0">
                    <a:latin typeface="Cambria Math"/>
                    <a:ea typeface="Calibri"/>
                    <a:cs typeface="Sakkal Majalla"/>
                  </a:rPr>
                  <a:t> ثم </a:t>
                </a:r>
                <a:r>
                  <a:rPr lang="ar-EG" sz="2400" spc="-50" dirty="0">
                    <a:latin typeface="Cambria Math"/>
                    <a:ea typeface="Calibri"/>
                    <a:cs typeface="Sakkal Majalla"/>
                  </a:rPr>
                  <a:t>رسم دائرة من المركز </a:t>
                </a:r>
                <a:r>
                  <a:rPr lang="en-US" sz="2400" spc="-50" dirty="0">
                    <a:latin typeface="Cambria Math"/>
                    <a:ea typeface="Calibri"/>
                    <a:cs typeface="Sakkal Majalla"/>
                  </a:rPr>
                  <a:t>O </a:t>
                </a:r>
                <a:r>
                  <a:rPr lang="ar-EG" sz="2400" spc="-50" dirty="0" smtClean="0">
                    <a:latin typeface="Cambria Math"/>
                    <a:ea typeface="Calibri"/>
                    <a:cs typeface="Sakkal Majalla"/>
                  </a:rPr>
                  <a:t> بحيث </a:t>
                </a:r>
                <a:r>
                  <a:rPr lang="ar-EG" sz="2400" spc="-50" dirty="0">
                    <a:latin typeface="Cambria Math"/>
                    <a:ea typeface="Calibri"/>
                    <a:cs typeface="Sakkal Majalla"/>
                  </a:rPr>
                  <a:t>يكون نصف قطرها </a:t>
                </a:r>
                <a:r>
                  <a:rPr lang="en-US" sz="2400" spc="-50" dirty="0">
                    <a:latin typeface="Cambria Math"/>
                    <a:ea typeface="Calibri"/>
                    <a:cs typeface="Sakkal Majalla"/>
                  </a:rPr>
                  <a:t>20 mm</a:t>
                </a:r>
                <a:r>
                  <a:rPr lang="ar-EG" sz="2400" spc="-50" dirty="0">
                    <a:latin typeface="Cambria Math"/>
                    <a:ea typeface="Calibri"/>
                    <a:cs typeface="Sakkal Majalla"/>
                  </a:rPr>
                  <a:t>..</a:t>
                </a:r>
                <a:endParaRPr lang="en-US" sz="2400" spc="-50" dirty="0">
                  <a:latin typeface="Cambria Math"/>
                  <a:ea typeface="Calibri"/>
                  <a:cs typeface="Sakkal Majalla"/>
                </a:endParaRPr>
              </a:p>
              <a:p>
                <a:pPr marL="342900" indent="-342900" algn="just">
                  <a:lnSpc>
                    <a:spcPct val="150000"/>
                  </a:lnSpc>
                  <a:buSzPts val="1800"/>
                  <a:buFont typeface="+mj-lt"/>
                  <a:buAutoNum type="arabicPeriod"/>
                  <a:tabLst>
                    <a:tab pos="1831975" algn="l"/>
                  </a:tabLst>
                </a:pPr>
                <a:r>
                  <a:rPr lang="ar-EG" sz="2400" spc="-50" dirty="0">
                    <a:latin typeface="Cambria Math"/>
                    <a:ea typeface="Calibri"/>
                    <a:cs typeface="Sakkal Majalla"/>
                  </a:rPr>
                  <a:t>من الخط </a:t>
                </a:r>
                <a:r>
                  <a:rPr lang="en-US" sz="2400" spc="-50" dirty="0">
                    <a:latin typeface="Cambria Math"/>
                    <a:ea typeface="Calibri"/>
                    <a:cs typeface="Sakkal Majalla"/>
                  </a:rPr>
                  <a:t>OA </a:t>
                </a:r>
                <a:r>
                  <a:rPr lang="ar-EG" sz="2400" spc="-50" dirty="0" smtClean="0">
                    <a:latin typeface="Cambria Math"/>
                    <a:ea typeface="Calibri"/>
                    <a:cs typeface="Sakkal Majalla"/>
                  </a:rPr>
                  <a:t> يتم </a:t>
                </a:r>
                <a:r>
                  <a:rPr lang="ar-EG" sz="2400" spc="-50" dirty="0">
                    <a:latin typeface="Cambria Math"/>
                    <a:ea typeface="Calibri"/>
                    <a:cs typeface="Sakkal Majalla"/>
                  </a:rPr>
                  <a:t>تحديد الزاوية </a:t>
                </a:r>
                <a14:m>
                  <m:oMath xmlns:m="http://schemas.openxmlformats.org/officeDocument/2006/math">
                    <m:r>
                      <a:rPr lang="ar-EG" sz="2400" spc="-50">
                        <a:latin typeface="Cambria Math"/>
                        <a:ea typeface="Calibri"/>
                        <a:cs typeface="Sakkal Majalla"/>
                      </a:rPr>
                      <m:t>∠ </m:t>
                    </m:r>
                  </m:oMath>
                </a14:m>
                <a:r>
                  <a:rPr lang="en-US" sz="2400" spc="-50" dirty="0">
                    <a:latin typeface="Cambria Math"/>
                    <a:ea typeface="Calibri"/>
                    <a:cs typeface="Sakkal Majalla"/>
                  </a:rPr>
                  <a:t>AOS = 60</a:t>
                </a:r>
                <a:r>
                  <a:rPr lang="en-US" sz="2400" spc="-50" dirty="0">
                    <a:latin typeface="Cambria Math"/>
                    <a:ea typeface="Calibri"/>
                    <a:cs typeface="Sakkal Majalla"/>
                    <a:sym typeface="Symbol"/>
                  </a:rPr>
                  <a:t></a:t>
                </a:r>
                <a:r>
                  <a:rPr lang="ar-EG" sz="2400" spc="-50" dirty="0">
                    <a:latin typeface="Cambria Math"/>
                    <a:ea typeface="Calibri"/>
                    <a:cs typeface="Sakkal Majalla"/>
                  </a:rPr>
                  <a:t> التي تمثل مشوار الصعود والزاوية </a:t>
                </a:r>
                <a14:m>
                  <m:oMath xmlns:m="http://schemas.openxmlformats.org/officeDocument/2006/math">
                    <m:r>
                      <a:rPr lang="ar-EG" sz="2400" spc="-50">
                        <a:latin typeface="Cambria Math"/>
                        <a:ea typeface="Calibri"/>
                        <a:cs typeface="Sakkal Majalla"/>
                      </a:rPr>
                      <m:t>∠ </m:t>
                    </m:r>
                  </m:oMath>
                </a14:m>
                <a:r>
                  <a:rPr lang="en-US" sz="2400" spc="-50" dirty="0">
                    <a:latin typeface="Cambria Math"/>
                    <a:ea typeface="Calibri"/>
                    <a:cs typeface="Sakkal Majalla"/>
                  </a:rPr>
                  <a:t>SOT = 30</a:t>
                </a:r>
                <a:r>
                  <a:rPr lang="en-US" sz="2400" spc="-50" dirty="0">
                    <a:latin typeface="Cambria Math"/>
                    <a:ea typeface="Calibri"/>
                    <a:cs typeface="Sakkal Majalla"/>
                    <a:sym typeface="Symbol"/>
                  </a:rPr>
                  <a:t></a:t>
                </a:r>
                <a:r>
                  <a:rPr lang="ar-EG" sz="2400" spc="-50" dirty="0">
                    <a:latin typeface="Cambria Math"/>
                    <a:ea typeface="Calibri"/>
                    <a:cs typeface="Sakkal Majalla"/>
                  </a:rPr>
                  <a:t>  التي تمثل مشوار السكون والزاوية  </a:t>
                </a:r>
                <a14:m>
                  <m:oMath xmlns:m="http://schemas.openxmlformats.org/officeDocument/2006/math">
                    <m:r>
                      <a:rPr lang="ar-EG" sz="2400" spc="-50">
                        <a:latin typeface="Cambria Math"/>
                        <a:ea typeface="Calibri"/>
                        <a:cs typeface="Sakkal Majalla"/>
                      </a:rPr>
                      <m:t>∠ </m:t>
                    </m:r>
                  </m:oMath>
                </a14:m>
                <a:r>
                  <a:rPr lang="en-US" sz="2400" spc="-50" dirty="0">
                    <a:latin typeface="Cambria Math"/>
                    <a:ea typeface="Calibri"/>
                    <a:cs typeface="Sakkal Majalla"/>
                  </a:rPr>
                  <a:t>TOP = 60</a:t>
                </a:r>
                <a:r>
                  <a:rPr lang="en-US" sz="2400" spc="-50" dirty="0">
                    <a:latin typeface="Cambria Math"/>
                    <a:ea typeface="Calibri"/>
                    <a:cs typeface="Sakkal Majalla"/>
                    <a:sym typeface="Symbol"/>
                  </a:rPr>
                  <a:t></a:t>
                </a:r>
                <a:r>
                  <a:rPr lang="ar-EG" sz="2400" spc="-50" dirty="0">
                    <a:latin typeface="Cambria Math"/>
                    <a:ea typeface="Calibri"/>
                    <a:cs typeface="Sakkal Majalla"/>
                  </a:rPr>
                  <a:t>  التي تمثل مشوار الرجوع</a:t>
                </a:r>
                <a:r>
                  <a:rPr lang="ar-EG" sz="2400" spc="-50" dirty="0" smtClean="0">
                    <a:latin typeface="Cambria Math"/>
                    <a:ea typeface="Calibri"/>
                    <a:cs typeface="Sakkal Majalla"/>
                  </a:rPr>
                  <a:t>.</a:t>
                </a:r>
                <a:endParaRPr lang="en-US" sz="2400" spc="-50" dirty="0">
                  <a:latin typeface="Cambria Math"/>
                  <a:ea typeface="Calibri"/>
                  <a:cs typeface="Sakkal Majalla"/>
                </a:endParaRPr>
              </a:p>
            </p:txBody>
          </p:sp>
        </mc:Choice>
        <mc:Fallback>
          <p:sp>
            <p:nvSpPr>
              <p:cNvPr id="3" name="Rectangle 2"/>
              <p:cNvSpPr>
                <a:spLocks noRot="1" noChangeAspect="1" noMove="1" noResize="1" noEditPoints="1" noAdjustHandles="1" noChangeArrowheads="1" noChangeShapeType="1" noTextEdit="1"/>
              </p:cNvSpPr>
              <p:nvPr/>
            </p:nvSpPr>
            <p:spPr>
              <a:xfrm>
                <a:off x="1187624" y="1628800"/>
                <a:ext cx="7632848" cy="4893647"/>
              </a:xfrm>
              <a:prstGeom prst="rect">
                <a:avLst/>
              </a:prstGeom>
              <a:blipFill rotWithShape="1">
                <a:blip r:embed="rId2"/>
                <a:stretch>
                  <a:fillRect l="-2796" r="-639" b="-1370"/>
                </a:stretch>
              </a:blipFill>
            </p:spPr>
            <p:txBody>
              <a:bodyPr/>
              <a:lstStyle/>
              <a:p>
                <a:r>
                  <a:rPr lang="ar-EG">
                    <a:noFill/>
                  </a:rPr>
                  <a:t> </a:t>
                </a:r>
              </a:p>
            </p:txBody>
          </p:sp>
        </mc:Fallback>
      </mc:AlternateContent>
    </p:spTree>
    <p:extLst>
      <p:ext uri="{BB962C8B-B14F-4D97-AF65-F5344CB8AC3E}">
        <p14:creationId xmlns:p14="http://schemas.microsoft.com/office/powerpoint/2010/main" val="4111914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spc="-100" dirty="0">
                <a:solidFill>
                  <a:prstClr val="black"/>
                </a:solidFill>
                <a:latin typeface="Cambria Math"/>
                <a:ea typeface="Calibri"/>
                <a:cs typeface="Sakkal Majalla"/>
              </a:rPr>
              <a:t>خطوات رسم مخطط الكامة عندما ينحرف محور التابع عن محور عمود الكامة</a:t>
            </a:r>
          </a:p>
        </p:txBody>
      </p:sp>
      <p:sp>
        <p:nvSpPr>
          <p:cNvPr id="3" name="Rectangle 2"/>
          <p:cNvSpPr/>
          <p:nvPr/>
        </p:nvSpPr>
        <p:spPr>
          <a:xfrm>
            <a:off x="1231032" y="1536142"/>
            <a:ext cx="7632848" cy="4573560"/>
          </a:xfrm>
          <a:prstGeom prst="rect">
            <a:avLst/>
          </a:prstGeom>
        </p:spPr>
        <p:txBody>
          <a:bodyPr wrap="square">
            <a:spAutoFit/>
          </a:bodyPr>
          <a:lstStyle/>
          <a:p>
            <a:pPr marL="514350" lvl="0" indent="-514350" algn="just">
              <a:lnSpc>
                <a:spcPct val="130000"/>
              </a:lnSpc>
              <a:buSzPts val="1800"/>
              <a:buFont typeface="+mj-lt"/>
              <a:buAutoNum type="arabicPeriod" startAt="5"/>
              <a:tabLst>
                <a:tab pos="576008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تقسيم الإزاحة الزاوية خلال مشواري الصعود والرجوع بنفس عدد الأجزاء كما في منحنى الإزاحة.</a:t>
            </a:r>
            <a:endParaRPr lang="en-US" sz="2800" dirty="0">
              <a:latin typeface="Cambria Math" panose="02040503050406030204" pitchFamily="18" charset="0"/>
              <a:ea typeface="Cambria Math" panose="02040503050406030204" pitchFamily="18" charset="0"/>
              <a:cs typeface="Sakkal Majalla" panose="02000000000000000000" pitchFamily="2" charset="-78"/>
            </a:endParaRPr>
          </a:p>
          <a:p>
            <a:pPr marL="514350" lvl="0" indent="-514350" algn="just">
              <a:lnSpc>
                <a:spcPct val="130000"/>
              </a:lnSpc>
              <a:buSzPts val="1800"/>
              <a:buFont typeface="+mj-lt"/>
              <a:buAutoNum type="arabicPeriod" startAt="5"/>
              <a:tabLst>
                <a:tab pos="183197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من النقاط </a:t>
            </a:r>
            <a:r>
              <a:rPr lang="en-US" sz="2800" dirty="0">
                <a:latin typeface="Cambria Math" panose="02040503050406030204" pitchFamily="18" charset="0"/>
                <a:ea typeface="Cambria Math" panose="02040503050406030204" pitchFamily="18" charset="0"/>
                <a:cs typeface="Sakkal Majalla" panose="02000000000000000000" pitchFamily="2" charset="-78"/>
              </a:rPr>
              <a:t> (1 , 2 , 3 , .. etc.)</a:t>
            </a:r>
            <a:r>
              <a:rPr lang="ar-EG" sz="2800" dirty="0">
                <a:latin typeface="Cambria Math" panose="02040503050406030204" pitchFamily="18" charset="0"/>
                <a:ea typeface="Cambria Math" panose="02040503050406030204" pitchFamily="18" charset="0"/>
                <a:cs typeface="Sakkal Majalla" panose="02000000000000000000" pitchFamily="2" charset="-78"/>
              </a:rPr>
              <a:t>والنقاط (</a:t>
            </a:r>
            <a:r>
              <a:rPr lang="en-US" sz="2800" dirty="0">
                <a:latin typeface="Cambria Math" panose="02040503050406030204" pitchFamily="18" charset="0"/>
                <a:ea typeface="Cambria Math" panose="02040503050406030204" pitchFamily="18" charset="0"/>
                <a:cs typeface="Sakkal Majalla" panose="02000000000000000000" pitchFamily="2" charset="-78"/>
              </a:rPr>
              <a:t>(0', 1', 2', 3', .. etc. </a:t>
            </a:r>
            <a:r>
              <a:rPr lang="ar-EG" sz="2800" dirty="0">
                <a:latin typeface="Cambria Math" panose="02040503050406030204" pitchFamily="18" charset="0"/>
                <a:ea typeface="Cambria Math" panose="02040503050406030204" pitchFamily="18" charset="0"/>
                <a:cs typeface="Sakkal Majalla" panose="02000000000000000000" pitchFamily="2" charset="-78"/>
              </a:rPr>
              <a:t>من دائرة الأساس يتم رسم مماسات للدائرة التي نصف قطرها </a:t>
            </a:r>
            <a:r>
              <a:rPr lang="en-US" sz="2400" dirty="0">
                <a:latin typeface="Cambria Math" panose="02040503050406030204" pitchFamily="18" charset="0"/>
                <a:ea typeface="Cambria Math" panose="02040503050406030204" pitchFamily="18" charset="0"/>
                <a:cs typeface="Sakkal Majalla" panose="02000000000000000000" pitchFamily="2" charset="-78"/>
              </a:rPr>
              <a:t>20 mm</a:t>
            </a:r>
            <a:r>
              <a:rPr lang="ar-EG" sz="2800" dirty="0">
                <a:latin typeface="Cambria Math" panose="02040503050406030204" pitchFamily="18" charset="0"/>
                <a:ea typeface="Cambria Math" panose="02040503050406030204" pitchFamily="18" charset="0"/>
                <a:cs typeface="Sakkal Majalla" panose="02000000000000000000" pitchFamily="2" charset="-78"/>
              </a:rPr>
              <a:t> وعمل إمتداد لتلك المماسات خارج دائرة الأساس كما هو موضح بالشكل.</a:t>
            </a:r>
            <a:endParaRPr lang="en-US" sz="2800" dirty="0">
              <a:latin typeface="Cambria Math" panose="02040503050406030204" pitchFamily="18" charset="0"/>
              <a:ea typeface="Cambria Math" panose="02040503050406030204" pitchFamily="18" charset="0"/>
              <a:cs typeface="Sakkal Majalla" panose="02000000000000000000" pitchFamily="2" charset="-78"/>
            </a:endParaRPr>
          </a:p>
          <a:p>
            <a:pPr marL="514350" lvl="0" indent="-514350" algn="just">
              <a:lnSpc>
                <a:spcPct val="130000"/>
              </a:lnSpc>
              <a:buSzPts val="1800"/>
              <a:buFont typeface="+mj-lt"/>
              <a:buAutoNum type="arabicPeriod" startAt="5"/>
              <a:tabLst>
                <a:tab pos="1831975" algn="l"/>
              </a:tabLst>
            </a:pPr>
            <a:r>
              <a:rPr lang="ar-EG" sz="2800" spc="-40" dirty="0">
                <a:latin typeface="Cambria Math" panose="02040503050406030204" pitchFamily="18" charset="0"/>
                <a:ea typeface="Cambria Math" panose="02040503050406030204" pitchFamily="18" charset="0"/>
                <a:cs typeface="Sakkal Majalla" panose="02000000000000000000" pitchFamily="2" charset="-78"/>
              </a:rPr>
              <a:t>توصيل النقاط</a:t>
            </a:r>
            <a:r>
              <a:rPr lang="en-US" sz="2800" spc="-40" dirty="0">
                <a:latin typeface="Cambria Math" panose="02040503050406030204" pitchFamily="18" charset="0"/>
                <a:ea typeface="Cambria Math" panose="02040503050406030204" pitchFamily="18" charset="0"/>
                <a:cs typeface="Sakkal Majalla" panose="02000000000000000000" pitchFamily="2" charset="-78"/>
              </a:rPr>
              <a:t>(1B , 2C , 3D ,..etc.) </a:t>
            </a:r>
            <a:r>
              <a:rPr lang="ar-EG" sz="2800" spc="-40" dirty="0">
                <a:latin typeface="Cambria Math" panose="02040503050406030204" pitchFamily="18" charset="0"/>
                <a:ea typeface="Cambria Math" panose="02040503050406030204" pitchFamily="18" charset="0"/>
                <a:cs typeface="Sakkal Majalla" panose="02000000000000000000" pitchFamily="2" charset="-78"/>
              </a:rPr>
              <a:t> ثم النقاط </a:t>
            </a:r>
            <a:r>
              <a:rPr lang="en-US" sz="2800" spc="-40" dirty="0">
                <a:latin typeface="Cambria Math" panose="02040503050406030204" pitchFamily="18" charset="0"/>
                <a:ea typeface="Cambria Math" panose="02040503050406030204" pitchFamily="18" charset="0"/>
                <a:cs typeface="Sakkal Majalla" panose="02000000000000000000" pitchFamily="2" charset="-78"/>
              </a:rPr>
              <a:t>(0'H , 1'J , 2'K , .etc.)</a:t>
            </a:r>
            <a:r>
              <a:rPr lang="ar-EG" sz="2800" spc="-40" dirty="0">
                <a:latin typeface="Cambria Math" panose="02040503050406030204" pitchFamily="18" charset="0"/>
                <a:ea typeface="Cambria Math" panose="02040503050406030204" pitchFamily="18" charset="0"/>
                <a:cs typeface="Sakkal Majalla" panose="02000000000000000000" pitchFamily="2" charset="-78"/>
              </a:rPr>
              <a:t> كما في منحنى الإزاحة. </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214294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spc="-100" dirty="0">
                <a:solidFill>
                  <a:prstClr val="black"/>
                </a:solidFill>
                <a:latin typeface="Cambria Math"/>
                <a:ea typeface="Calibri"/>
                <a:cs typeface="Sakkal Majalla"/>
              </a:rPr>
              <a:t>خطوات رسم مخطط الكامة عندما ينحرف محور التابع عن محور عمود الكامة</a:t>
            </a:r>
          </a:p>
        </p:txBody>
      </p:sp>
      <p:sp>
        <p:nvSpPr>
          <p:cNvPr id="3" name="Rectangle 2"/>
          <p:cNvSpPr/>
          <p:nvPr/>
        </p:nvSpPr>
        <p:spPr>
          <a:xfrm>
            <a:off x="1231032" y="1536142"/>
            <a:ext cx="7632848" cy="2893100"/>
          </a:xfrm>
          <a:prstGeom prst="rect">
            <a:avLst/>
          </a:prstGeom>
        </p:spPr>
        <p:txBody>
          <a:bodyPr wrap="square">
            <a:spAutoFit/>
          </a:bodyPr>
          <a:lstStyle/>
          <a:p>
            <a:pPr marL="514350" lvl="0" indent="-514350" algn="just">
              <a:lnSpc>
                <a:spcPct val="130000"/>
              </a:lnSpc>
              <a:buSzPts val="1800"/>
              <a:buFont typeface="+mj-lt"/>
              <a:buAutoNum type="arabicPeriod" startAt="7"/>
              <a:tabLst>
                <a:tab pos="1831975" algn="l"/>
              </a:tabLst>
            </a:pPr>
            <a:r>
              <a:rPr lang="ar-EG" sz="2800" spc="-40" dirty="0">
                <a:latin typeface="Cambria Math"/>
                <a:ea typeface="Calibri"/>
                <a:cs typeface="Sakkal Majalla"/>
              </a:rPr>
              <a:t>توصيل النقاط</a:t>
            </a:r>
            <a:r>
              <a:rPr lang="en-US" sz="2800" spc="-40" dirty="0">
                <a:latin typeface="Cambria Math"/>
                <a:ea typeface="Calibri"/>
                <a:cs typeface="Sakkal Majalla"/>
              </a:rPr>
              <a:t>(1B , 2C , 3D ,..etc.) </a:t>
            </a:r>
            <a:r>
              <a:rPr lang="ar-EG" sz="2800" spc="-40" dirty="0">
                <a:latin typeface="Cambria Math"/>
                <a:ea typeface="Calibri"/>
                <a:cs typeface="Sakkal Majalla"/>
              </a:rPr>
              <a:t> ثم النقاط </a:t>
            </a:r>
            <a:r>
              <a:rPr lang="en-US" sz="2800" spc="-40" dirty="0">
                <a:latin typeface="Cambria Math"/>
                <a:ea typeface="Calibri"/>
                <a:cs typeface="Sakkal Majalla"/>
              </a:rPr>
              <a:t>(0'H , 1'J , 2'K , .etc.)</a:t>
            </a:r>
            <a:r>
              <a:rPr lang="ar-EG" sz="2800" spc="-40" dirty="0">
                <a:latin typeface="Cambria Math"/>
                <a:ea typeface="Calibri"/>
                <a:cs typeface="Sakkal Majalla"/>
              </a:rPr>
              <a:t> كما في منحنى الإزاحة. </a:t>
            </a:r>
            <a:endParaRPr lang="en-US" sz="2800" dirty="0">
              <a:latin typeface="Calibri"/>
              <a:ea typeface="Calibri"/>
              <a:cs typeface="Arial"/>
            </a:endParaRPr>
          </a:p>
          <a:p>
            <a:pPr marL="342900" lvl="0" indent="-342900" algn="just">
              <a:lnSpc>
                <a:spcPct val="130000"/>
              </a:lnSpc>
              <a:buSzPts val="1800"/>
              <a:buFont typeface="+mj-lt"/>
              <a:buAutoNum type="arabicPeriod" startAt="7"/>
              <a:tabLst>
                <a:tab pos="1831975" algn="l"/>
              </a:tabLst>
            </a:pPr>
            <a:r>
              <a:rPr lang="ar-EG" sz="2800" dirty="0">
                <a:latin typeface="Cambria Math"/>
                <a:ea typeface="Calibri"/>
                <a:cs typeface="Sakkal Majalla"/>
              </a:rPr>
              <a:t>توصيل النقاط </a:t>
            </a:r>
            <a:r>
              <a:rPr lang="en-US" sz="2800" dirty="0">
                <a:latin typeface="Cambria Math"/>
                <a:ea typeface="Calibri"/>
                <a:cs typeface="Sakkal Majalla"/>
              </a:rPr>
              <a:t>(A , B , C , ..., M , N , P)</a:t>
            </a:r>
            <a:r>
              <a:rPr lang="ar-EG" sz="2800" dirty="0">
                <a:latin typeface="Cambria Math"/>
                <a:ea typeface="Calibri"/>
                <a:cs typeface="Sakkal Majalla"/>
              </a:rPr>
              <a:t> نحصل على المنحني </a:t>
            </a:r>
            <a:r>
              <a:rPr lang="en-US" sz="2800" dirty="0">
                <a:latin typeface="Cambria Math"/>
                <a:ea typeface="Calibri"/>
                <a:cs typeface="Sakkal Majalla"/>
              </a:rPr>
              <a:t>AGHPA</a:t>
            </a:r>
            <a:r>
              <a:rPr lang="ar-EG" sz="2800" dirty="0">
                <a:latin typeface="Cambria Math"/>
                <a:ea typeface="Calibri"/>
                <a:cs typeface="Sakkal Majalla"/>
              </a:rPr>
              <a:t> الذي يمثل المخطط التفصيلي للكامة.</a:t>
            </a:r>
            <a:endParaRPr lang="en-US" sz="2800" dirty="0">
              <a:latin typeface="Calibri"/>
              <a:ea typeface="Calibri"/>
              <a:cs typeface="Arial"/>
            </a:endParaRPr>
          </a:p>
          <a:p>
            <a:pPr lvl="0" algn="just">
              <a:lnSpc>
                <a:spcPct val="130000"/>
              </a:lnSpc>
              <a:buSzPts val="1800"/>
            </a:pPr>
            <a:endParaRPr lang="en-US" sz="2800" dirty="0">
              <a:effectLst/>
              <a:latin typeface="Calibri"/>
              <a:ea typeface="Calibri"/>
              <a:cs typeface="Arial"/>
            </a:endParaRPr>
          </a:p>
        </p:txBody>
      </p:sp>
    </p:spTree>
    <p:extLst>
      <p:ext uri="{BB962C8B-B14F-4D97-AF65-F5344CB8AC3E}">
        <p14:creationId xmlns:p14="http://schemas.microsoft.com/office/powerpoint/2010/main" val="787917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936104"/>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 التوابع </a:t>
            </a:r>
            <a:r>
              <a:rPr lang="en-US"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Classification of Followers </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323058" y="1326535"/>
            <a:ext cx="7281390" cy="4262705"/>
          </a:xfrm>
          <a:prstGeom prst="rect">
            <a:avLst/>
          </a:prstGeom>
        </p:spPr>
        <p:txBody>
          <a:bodyPr wrap="square">
            <a:spAutoFit/>
          </a:bodyPr>
          <a:lstStyle/>
          <a:p>
            <a:pPr lvl="0" algn="just">
              <a:lnSpc>
                <a:spcPct val="150000"/>
              </a:lnSpc>
              <a:buSzPts val="1800"/>
            </a:pPr>
            <a:r>
              <a:rPr lang="ar-EG" sz="3600" b="1" dirty="0" smtClean="0">
                <a:latin typeface="Cambria Math"/>
                <a:ea typeface="Calibri"/>
                <a:cs typeface="Sakkal Majalla"/>
              </a:rPr>
              <a:t>أولا: التصنيف </a:t>
            </a:r>
            <a:r>
              <a:rPr lang="ar-EG" sz="3600" b="1" dirty="0">
                <a:latin typeface="Cambria Math"/>
                <a:ea typeface="Calibri"/>
                <a:cs typeface="Sakkal Majalla"/>
              </a:rPr>
              <a:t>تبعا لسطح الإتصال</a:t>
            </a:r>
            <a:endParaRPr lang="en-US" sz="3600" dirty="0">
              <a:latin typeface="Calibri"/>
              <a:ea typeface="Calibri"/>
              <a:cs typeface="Arial"/>
            </a:endParaRPr>
          </a:p>
          <a:p>
            <a:pPr marL="914400" lvl="1" indent="-457200">
              <a:lnSpc>
                <a:spcPct val="150000"/>
              </a:lnSpc>
              <a:spcAft>
                <a:spcPts val="1000"/>
              </a:spcAft>
              <a:buFont typeface="Wingdings" panose="05000000000000000000" pitchFamily="2" charset="2"/>
              <a:buChar char="§"/>
            </a:pPr>
            <a:r>
              <a:rPr lang="ar-EG" sz="3200" b="1" dirty="0">
                <a:latin typeface="Cambria Math"/>
                <a:ea typeface="Calibri"/>
                <a:cs typeface="Sakkal Majalla"/>
              </a:rPr>
              <a:t>التابع ذو الحافة المدببة </a:t>
            </a:r>
            <a:r>
              <a:rPr lang="en-US" sz="2800" b="1" dirty="0">
                <a:latin typeface="Cambria Math"/>
                <a:ea typeface="Calibri"/>
                <a:cs typeface="Sakkal Majalla"/>
              </a:rPr>
              <a:t>Knife edge </a:t>
            </a:r>
            <a:r>
              <a:rPr lang="en-US" sz="2800" b="1" dirty="0" smtClean="0">
                <a:latin typeface="Cambria Math"/>
                <a:ea typeface="Calibri"/>
                <a:cs typeface="Sakkal Majalla"/>
              </a:rPr>
              <a:t>follower</a:t>
            </a:r>
            <a:endParaRPr lang="en-US" sz="2800" b="1" dirty="0">
              <a:latin typeface="Cambria Math"/>
              <a:ea typeface="Calibri"/>
              <a:cs typeface="Sakkal Majalla"/>
            </a:endParaRPr>
          </a:p>
          <a:p>
            <a:pPr marL="914400" lvl="1" indent="-457200">
              <a:lnSpc>
                <a:spcPct val="150000"/>
              </a:lnSpc>
              <a:spcAft>
                <a:spcPts val="1000"/>
              </a:spcAft>
              <a:buFont typeface="Wingdings" panose="05000000000000000000" pitchFamily="2" charset="2"/>
              <a:buChar char="§"/>
            </a:pPr>
            <a:r>
              <a:rPr lang="ar-EG" sz="3200" b="1" dirty="0" smtClean="0">
                <a:latin typeface="Cambria Math"/>
                <a:ea typeface="Calibri"/>
                <a:cs typeface="Sakkal Majalla"/>
              </a:rPr>
              <a:t>التابع </a:t>
            </a:r>
            <a:r>
              <a:rPr lang="ar-EG" sz="3200" b="1" dirty="0">
                <a:latin typeface="Cambria Math"/>
                <a:ea typeface="Calibri"/>
                <a:cs typeface="Sakkal Majalla"/>
              </a:rPr>
              <a:t>ذو البكرة </a:t>
            </a:r>
            <a:r>
              <a:rPr lang="en-US" sz="2800" b="1" dirty="0">
                <a:latin typeface="Cambria Math"/>
                <a:ea typeface="Calibri"/>
                <a:cs typeface="Sakkal Majalla"/>
              </a:rPr>
              <a:t>Roller </a:t>
            </a:r>
            <a:r>
              <a:rPr lang="en-US" sz="2800" b="1" dirty="0" smtClean="0">
                <a:latin typeface="Cambria Math"/>
                <a:ea typeface="Calibri"/>
                <a:cs typeface="Sakkal Majalla"/>
              </a:rPr>
              <a:t>follower</a:t>
            </a:r>
            <a:endParaRPr lang="ar-EG" sz="3200" dirty="0" smtClean="0">
              <a:latin typeface="Cambria Math"/>
              <a:ea typeface="Calibri"/>
              <a:cs typeface="Sakkal Majalla"/>
            </a:endParaRPr>
          </a:p>
          <a:p>
            <a:pPr marL="914400" lvl="1" indent="-457200">
              <a:lnSpc>
                <a:spcPct val="150000"/>
              </a:lnSpc>
              <a:spcAft>
                <a:spcPts val="1000"/>
              </a:spcAft>
              <a:buFont typeface="Wingdings" panose="05000000000000000000" pitchFamily="2" charset="2"/>
              <a:buChar char="§"/>
            </a:pPr>
            <a:r>
              <a:rPr lang="ar-EG" sz="3200" b="1" dirty="0" smtClean="0">
                <a:latin typeface="Cambria Math"/>
                <a:ea typeface="Calibri"/>
                <a:cs typeface="Sakkal Majalla"/>
              </a:rPr>
              <a:t>التابع </a:t>
            </a:r>
            <a:r>
              <a:rPr lang="ar-EG" sz="3200" b="1" dirty="0">
                <a:latin typeface="Cambria Math"/>
                <a:ea typeface="Calibri"/>
                <a:cs typeface="Sakkal Majalla"/>
              </a:rPr>
              <a:t>المسطح الوجه </a:t>
            </a:r>
            <a:r>
              <a:rPr lang="en-US" sz="2800" b="1" dirty="0">
                <a:latin typeface="Cambria Math"/>
                <a:ea typeface="Calibri"/>
                <a:cs typeface="Sakkal Majalla"/>
              </a:rPr>
              <a:t>Flat faced </a:t>
            </a:r>
            <a:r>
              <a:rPr lang="en-US" sz="2800" b="1" dirty="0" smtClean="0">
                <a:latin typeface="Cambria Math"/>
                <a:ea typeface="Calibri"/>
                <a:cs typeface="Sakkal Majalla"/>
              </a:rPr>
              <a:t>follower</a:t>
            </a:r>
            <a:endParaRPr lang="ar-EG" sz="2800" b="1" dirty="0" smtClean="0">
              <a:latin typeface="Cambria Math"/>
              <a:ea typeface="Calibri"/>
              <a:cs typeface="Sakkal Majalla"/>
            </a:endParaRPr>
          </a:p>
          <a:p>
            <a:pPr marL="914400" lvl="1" indent="-457200">
              <a:lnSpc>
                <a:spcPct val="150000"/>
              </a:lnSpc>
              <a:spcAft>
                <a:spcPts val="1000"/>
              </a:spcAft>
              <a:buFont typeface="Wingdings" panose="05000000000000000000" pitchFamily="2" charset="2"/>
              <a:buChar char="§"/>
            </a:pPr>
            <a:r>
              <a:rPr lang="ar-EG" sz="3200" b="1" dirty="0" smtClean="0">
                <a:latin typeface="Cambria Math"/>
                <a:ea typeface="Calibri"/>
                <a:cs typeface="Sakkal Majalla"/>
              </a:rPr>
              <a:t>التابع </a:t>
            </a:r>
            <a:r>
              <a:rPr lang="ar-EG" sz="3200" b="1" dirty="0">
                <a:latin typeface="Cambria Math"/>
                <a:ea typeface="Calibri"/>
                <a:cs typeface="Sakkal Majalla"/>
              </a:rPr>
              <a:t>الكروي الوجه </a:t>
            </a:r>
            <a:r>
              <a:rPr lang="en-US" sz="2800" b="1" dirty="0">
                <a:latin typeface="Cambria Math"/>
                <a:ea typeface="Calibri"/>
                <a:cs typeface="Sakkal Majalla"/>
              </a:rPr>
              <a:t>Spherical faced </a:t>
            </a:r>
            <a:r>
              <a:rPr lang="en-US" sz="2800" b="1" dirty="0" smtClean="0">
                <a:latin typeface="Cambria Math"/>
                <a:ea typeface="Calibri"/>
                <a:cs typeface="Sakkal Majalla"/>
              </a:rPr>
              <a:t>follower</a:t>
            </a:r>
            <a:endParaRPr lang="en-US" sz="2000" dirty="0">
              <a:effectLst/>
              <a:latin typeface="Calibri"/>
              <a:ea typeface="Calibri"/>
              <a:cs typeface="Arial"/>
            </a:endParaRPr>
          </a:p>
        </p:txBody>
      </p:sp>
    </p:spTree>
    <p:extLst>
      <p:ext uri="{BB962C8B-B14F-4D97-AF65-F5344CB8AC3E}">
        <p14:creationId xmlns:p14="http://schemas.microsoft.com/office/powerpoint/2010/main" val="1529354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60648"/>
            <a:ext cx="7848872" cy="648072"/>
          </a:xfrm>
        </p:spPr>
        <p:txBody>
          <a:bodyPr>
            <a:no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الحـــــــــــــــــــــــــــل</a:t>
            </a:r>
            <a:endPar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solidFill>
                <a:prstClr val="black"/>
              </a:solidFill>
            </a:endParaRPr>
          </a:p>
        </p:txBody>
      </p:sp>
      <p:sp>
        <p:nvSpPr>
          <p:cNvPr id="5" name="Rectangle 3"/>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l"/>
              </a:tabLst>
              <a:defRPr>
                <a:solidFill>
                  <a:schemeClr val="tx1"/>
                </a:solidFill>
                <a:latin typeface="Arial" pitchFamily="34" charset="0"/>
                <a:cs typeface="Arial" pitchFamily="34" charset="0"/>
              </a:defRPr>
            </a:lvl1pPr>
            <a:lvl2pPr fontAlgn="base">
              <a:spcBef>
                <a:spcPct val="0"/>
              </a:spcBef>
              <a:spcAft>
                <a:spcPct val="0"/>
              </a:spcAft>
              <a:tabLst>
                <a:tab pos="449263" algn="l"/>
              </a:tabLst>
              <a:defRPr>
                <a:solidFill>
                  <a:schemeClr val="tx1"/>
                </a:solidFill>
                <a:latin typeface="Arial" pitchFamily="34" charset="0"/>
                <a:cs typeface="Arial" pitchFamily="34" charset="0"/>
              </a:defRPr>
            </a:lvl2pPr>
            <a:lvl3pPr fontAlgn="base">
              <a:spcBef>
                <a:spcPct val="0"/>
              </a:spcBef>
              <a:spcAft>
                <a:spcPct val="0"/>
              </a:spcAft>
              <a:tabLst>
                <a:tab pos="449263" algn="l"/>
              </a:tabLst>
              <a:defRPr>
                <a:solidFill>
                  <a:schemeClr val="tx1"/>
                </a:solidFill>
                <a:latin typeface="Arial" pitchFamily="34" charset="0"/>
                <a:cs typeface="Arial" pitchFamily="34" charset="0"/>
              </a:defRPr>
            </a:lvl3pPr>
            <a:lvl4pPr fontAlgn="base">
              <a:spcBef>
                <a:spcPct val="0"/>
              </a:spcBef>
              <a:spcAft>
                <a:spcPct val="0"/>
              </a:spcAft>
              <a:tabLst>
                <a:tab pos="449263" algn="l"/>
              </a:tabLst>
              <a:defRPr>
                <a:solidFill>
                  <a:schemeClr val="tx1"/>
                </a:solidFill>
                <a:latin typeface="Arial" pitchFamily="34" charset="0"/>
                <a:cs typeface="Arial" pitchFamily="34" charset="0"/>
              </a:defRPr>
            </a:lvl4pPr>
            <a:lvl5pPr fontAlgn="base">
              <a:spcBef>
                <a:spcPct val="0"/>
              </a:spcBef>
              <a:spcAft>
                <a:spcPct val="0"/>
              </a:spcAft>
              <a:tabLst>
                <a:tab pos="449263" algn="l"/>
              </a:tabLst>
              <a:defRPr>
                <a:solidFill>
                  <a:schemeClr val="tx1"/>
                </a:solidFill>
                <a:latin typeface="Arial" pitchFamily="34" charset="0"/>
                <a:cs typeface="Arial" pitchFamily="34" charset="0"/>
              </a:defRPr>
            </a:lvl5pPr>
            <a:lvl6pPr fontAlgn="base">
              <a:spcBef>
                <a:spcPct val="0"/>
              </a:spcBef>
              <a:spcAft>
                <a:spcPct val="0"/>
              </a:spcAft>
              <a:tabLst>
                <a:tab pos="449263" algn="l"/>
              </a:tabLst>
              <a:defRPr>
                <a:solidFill>
                  <a:schemeClr val="tx1"/>
                </a:solidFill>
                <a:latin typeface="Arial" pitchFamily="34" charset="0"/>
                <a:cs typeface="Arial" pitchFamily="34" charset="0"/>
              </a:defRPr>
            </a:lvl6pPr>
            <a:lvl7pPr fontAlgn="base">
              <a:spcBef>
                <a:spcPct val="0"/>
              </a:spcBef>
              <a:spcAft>
                <a:spcPct val="0"/>
              </a:spcAft>
              <a:tabLst>
                <a:tab pos="449263" algn="l"/>
              </a:tabLst>
              <a:defRPr>
                <a:solidFill>
                  <a:schemeClr val="tx1"/>
                </a:solidFill>
                <a:latin typeface="Arial" pitchFamily="34" charset="0"/>
                <a:cs typeface="Arial" pitchFamily="34" charset="0"/>
              </a:defRPr>
            </a:lvl7pPr>
            <a:lvl8pPr fontAlgn="base">
              <a:spcBef>
                <a:spcPct val="0"/>
              </a:spcBef>
              <a:spcAft>
                <a:spcPct val="0"/>
              </a:spcAft>
              <a:tabLst>
                <a:tab pos="449263" algn="l"/>
              </a:tabLst>
              <a:defRPr>
                <a:solidFill>
                  <a:schemeClr val="tx1"/>
                </a:solidFill>
                <a:latin typeface="Arial" pitchFamily="34" charset="0"/>
                <a:cs typeface="Arial" pitchFamily="34" charset="0"/>
              </a:defRPr>
            </a:lvl8pPr>
            <a:lvl9pPr fontAlgn="base">
              <a:spcBef>
                <a:spcPct val="0"/>
              </a:spcBef>
              <a:spcAft>
                <a:spcPct val="0"/>
              </a:spcAft>
              <a:tabLst>
                <a:tab pos="449263" algn="l"/>
              </a:tabLst>
              <a:defRPr>
                <a:solidFill>
                  <a:schemeClr val="tx1"/>
                </a:solidFill>
                <a:latin typeface="Arial" pitchFamily="34" charset="0"/>
                <a:cs typeface="Arial" pitchFamily="34" charset="0"/>
              </a:defRPr>
            </a:lvl9pPr>
          </a:lstStyle>
          <a:p>
            <a:endParaRPr lang="ar-EG" altLang="ar-EG" smtClean="0">
              <a:solidFill>
                <a:prstClr val="black"/>
              </a:solidFill>
            </a:endParaRPr>
          </a:p>
        </p:txBody>
      </p:sp>
      <p:sp>
        <p:nvSpPr>
          <p:cNvPr id="6" name="Rectangle 5"/>
          <p:cNvSpPr/>
          <p:nvPr/>
        </p:nvSpPr>
        <p:spPr>
          <a:xfrm>
            <a:off x="1043608" y="836712"/>
            <a:ext cx="7920880" cy="587853"/>
          </a:xfrm>
          <a:prstGeom prst="rect">
            <a:avLst/>
          </a:prstGeom>
        </p:spPr>
        <p:txBody>
          <a:bodyPr wrap="square">
            <a:spAutoFit/>
          </a:bodyPr>
          <a:lstStyle/>
          <a:p>
            <a:pPr marL="173038" indent="-173038">
              <a:lnSpc>
                <a:spcPct val="115000"/>
              </a:lnSpc>
              <a:buSzPts val="1600"/>
              <a:buFont typeface="Wingdings" panose="05000000000000000000" pitchFamily="2" charset="2"/>
              <a:buChar char="§"/>
              <a:tabLst>
                <a:tab pos="1831975" algn="l"/>
              </a:tabLst>
            </a:pPr>
            <a:r>
              <a:rPr lang="ar-EG" sz="2800" b="1" dirty="0" smtClean="0">
                <a:solidFill>
                  <a:prstClr val="black"/>
                </a:solidFill>
                <a:latin typeface="Cambria Math"/>
                <a:ea typeface="Calibri"/>
                <a:cs typeface="Sakkal Majalla"/>
              </a:rPr>
              <a:t>مخطط </a:t>
            </a:r>
            <a:r>
              <a:rPr lang="ar-EG" sz="2800" b="1" dirty="0">
                <a:solidFill>
                  <a:prstClr val="black"/>
                </a:solidFill>
                <a:latin typeface="Cambria Math"/>
                <a:ea typeface="Calibri"/>
                <a:cs typeface="Sakkal Majalla"/>
              </a:rPr>
              <a:t>الكامة </a:t>
            </a:r>
            <a:r>
              <a:rPr lang="ar-EG" sz="2800" b="1" dirty="0">
                <a:solidFill>
                  <a:prstClr val="black"/>
                </a:solidFill>
                <a:latin typeface="Cambria Math"/>
                <a:ea typeface="Calibri"/>
                <a:cs typeface="Sakkal Majalla"/>
              </a:rPr>
              <a:t>عندما </a:t>
            </a:r>
            <a:r>
              <a:rPr lang="ar-EG" sz="2800" b="1" dirty="0" smtClean="0">
                <a:solidFill>
                  <a:prstClr val="black"/>
                </a:solidFill>
                <a:latin typeface="Cambria Math"/>
                <a:ea typeface="Calibri"/>
                <a:cs typeface="Sakkal Majalla"/>
              </a:rPr>
              <a:t>ينحرف محور </a:t>
            </a:r>
            <a:r>
              <a:rPr lang="ar-EG" sz="2800" b="1" dirty="0">
                <a:solidFill>
                  <a:prstClr val="black"/>
                </a:solidFill>
                <a:latin typeface="Cambria Math"/>
                <a:ea typeface="Calibri"/>
                <a:cs typeface="Sakkal Majalla"/>
              </a:rPr>
              <a:t>التابع </a:t>
            </a:r>
            <a:r>
              <a:rPr lang="ar-EG" sz="2800" b="1" dirty="0" smtClean="0">
                <a:solidFill>
                  <a:prstClr val="black"/>
                </a:solidFill>
                <a:latin typeface="Cambria Math"/>
                <a:ea typeface="Calibri"/>
                <a:cs typeface="Sakkal Majalla"/>
              </a:rPr>
              <a:t>عن محور عمود الكامة</a:t>
            </a:r>
            <a:endParaRPr lang="en-US" sz="2800" b="1" dirty="0">
              <a:solidFill>
                <a:prstClr val="black"/>
              </a:solidFill>
              <a:latin typeface="Cambria Math"/>
              <a:ea typeface="Calibri"/>
              <a:cs typeface="Sakkal Majall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576064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579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936104"/>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 التوابع </a:t>
            </a:r>
            <a:r>
              <a:rPr lang="en-US"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Classification of Followers </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691680" y="1196752"/>
            <a:ext cx="6552728" cy="4760278"/>
          </a:xfrm>
          <a:prstGeom prst="rect">
            <a:avLst/>
          </a:prstGeom>
        </p:spPr>
        <p:txBody>
          <a:bodyPr wrap="square">
            <a:spAutoFit/>
          </a:bodyPr>
          <a:lstStyle/>
          <a:p>
            <a:pPr lvl="0" algn="just">
              <a:lnSpc>
                <a:spcPct val="150000"/>
              </a:lnSpc>
              <a:buSzPts val="1800"/>
            </a:pPr>
            <a:r>
              <a:rPr lang="ar-EG" sz="3600" b="1" dirty="0" smtClean="0">
                <a:latin typeface="Cambria Math"/>
                <a:ea typeface="Calibri"/>
                <a:cs typeface="Sakkal Majalla"/>
              </a:rPr>
              <a:t>ثانيا: التصنيف </a:t>
            </a:r>
            <a:r>
              <a:rPr lang="ar-EG" sz="3600" b="1" dirty="0">
                <a:latin typeface="Cambria Math"/>
                <a:ea typeface="Calibri"/>
                <a:cs typeface="Sakkal Majalla"/>
              </a:rPr>
              <a:t>تبعا </a:t>
            </a:r>
            <a:r>
              <a:rPr lang="ar-EG" sz="3600" b="1" dirty="0" smtClean="0">
                <a:latin typeface="Cambria Math"/>
                <a:ea typeface="Calibri"/>
                <a:cs typeface="Sakkal Majalla"/>
              </a:rPr>
              <a:t>لحركة </a:t>
            </a:r>
            <a:r>
              <a:rPr lang="ar-EG" sz="3600" b="1" dirty="0">
                <a:latin typeface="Cambria Math"/>
                <a:ea typeface="Calibri"/>
                <a:cs typeface="Sakkal Majalla"/>
              </a:rPr>
              <a:t>التابع</a:t>
            </a:r>
            <a:endParaRPr lang="en-US" sz="3600" dirty="0">
              <a:latin typeface="Calibri"/>
              <a:ea typeface="Calibri"/>
              <a:cs typeface="Arial"/>
            </a:endParaRPr>
          </a:p>
          <a:p>
            <a:pPr marL="914400" lvl="1" indent="-457200">
              <a:lnSpc>
                <a:spcPct val="150000"/>
              </a:lnSpc>
              <a:spcAft>
                <a:spcPts val="1000"/>
              </a:spcAft>
              <a:buFont typeface="Wingdings" panose="05000000000000000000" pitchFamily="2" charset="2"/>
              <a:buChar char="§"/>
            </a:pPr>
            <a:r>
              <a:rPr lang="ar-EG" sz="2800" b="1" dirty="0">
                <a:latin typeface="Cambria Math"/>
                <a:ea typeface="Calibri"/>
                <a:cs typeface="Sakkal Majalla"/>
              </a:rPr>
              <a:t>التابع الترددي </a:t>
            </a:r>
            <a:r>
              <a:rPr lang="en-US" sz="2400" b="1" dirty="0" smtClean="0">
                <a:latin typeface="Cambria Math"/>
                <a:ea typeface="Calibri"/>
                <a:cs typeface="Sakkal Majalla"/>
              </a:rPr>
              <a:t>Reciprocating follower</a:t>
            </a:r>
            <a:endParaRPr lang="ar-EG" sz="2800" b="1" dirty="0">
              <a:latin typeface="Cambria Math"/>
              <a:ea typeface="Calibri"/>
              <a:cs typeface="Sakkal Majalla"/>
            </a:endParaRPr>
          </a:p>
          <a:p>
            <a:pPr marL="914400" lvl="1" indent="-457200">
              <a:lnSpc>
                <a:spcPct val="150000"/>
              </a:lnSpc>
              <a:spcAft>
                <a:spcPts val="1000"/>
              </a:spcAft>
              <a:buFont typeface="Wingdings" panose="05000000000000000000" pitchFamily="2" charset="2"/>
              <a:buChar char="§"/>
            </a:pPr>
            <a:r>
              <a:rPr lang="ar-EG" sz="2800" b="1" dirty="0">
                <a:latin typeface="Cambria Math"/>
                <a:ea typeface="Calibri"/>
                <a:cs typeface="Sakkal Majalla"/>
              </a:rPr>
              <a:t>التابع الإهتزازي </a:t>
            </a:r>
            <a:r>
              <a:rPr lang="en-US" sz="2400" b="1" dirty="0">
                <a:latin typeface="Cambria Math"/>
                <a:ea typeface="Calibri"/>
                <a:cs typeface="Sakkal Majalla"/>
              </a:rPr>
              <a:t>Oscillating </a:t>
            </a:r>
            <a:r>
              <a:rPr lang="en-US" sz="2400" b="1" dirty="0" smtClean="0">
                <a:latin typeface="Cambria Math"/>
                <a:ea typeface="Calibri"/>
                <a:cs typeface="Sakkal Majalla"/>
              </a:rPr>
              <a:t>follower </a:t>
            </a:r>
            <a:endParaRPr lang="ar-EG" sz="2800" b="1" dirty="0" smtClean="0">
              <a:latin typeface="Cambria Math"/>
              <a:ea typeface="Calibri"/>
              <a:cs typeface="Sakkal Majalla"/>
            </a:endParaRPr>
          </a:p>
          <a:p>
            <a:pPr lvl="0">
              <a:lnSpc>
                <a:spcPct val="150000"/>
              </a:lnSpc>
              <a:spcAft>
                <a:spcPts val="1000"/>
              </a:spcAft>
            </a:pPr>
            <a:r>
              <a:rPr lang="ar-EG" sz="3200" b="1" dirty="0" smtClean="0">
                <a:latin typeface="Cambria Math"/>
                <a:ea typeface="Calibri"/>
                <a:cs typeface="Sakkal Majalla"/>
              </a:rPr>
              <a:t>ثالثا: </a:t>
            </a:r>
            <a:r>
              <a:rPr lang="ar-EG" sz="3200" b="1" dirty="0">
                <a:latin typeface="Cambria Math"/>
                <a:ea typeface="Calibri"/>
                <a:cs typeface="Sakkal Majalla"/>
              </a:rPr>
              <a:t>التصنيف تبعا لمسار حركة </a:t>
            </a:r>
            <a:r>
              <a:rPr lang="ar-EG" sz="3200" b="1" dirty="0" smtClean="0">
                <a:latin typeface="Cambria Math"/>
                <a:ea typeface="Calibri"/>
                <a:cs typeface="Sakkal Majalla"/>
              </a:rPr>
              <a:t>التابع</a:t>
            </a:r>
          </a:p>
          <a:p>
            <a:pPr marL="914400" lvl="1" indent="-457200">
              <a:lnSpc>
                <a:spcPct val="150000"/>
              </a:lnSpc>
              <a:spcAft>
                <a:spcPts val="1000"/>
              </a:spcAft>
              <a:buFont typeface="Wingdings" panose="05000000000000000000" pitchFamily="2" charset="2"/>
              <a:buChar char="§"/>
            </a:pPr>
            <a:r>
              <a:rPr lang="ar-EG" sz="2800" b="1" dirty="0">
                <a:latin typeface="Cambria Math"/>
                <a:ea typeface="Calibri"/>
                <a:cs typeface="Sakkal Majalla"/>
              </a:rPr>
              <a:t>التابع الشعاعي </a:t>
            </a:r>
            <a:r>
              <a:rPr lang="en-US" sz="2400" b="1" dirty="0">
                <a:latin typeface="Cambria Math"/>
                <a:ea typeface="Calibri"/>
                <a:cs typeface="Sakkal Majalla"/>
              </a:rPr>
              <a:t>Radial </a:t>
            </a:r>
            <a:r>
              <a:rPr lang="en-US" sz="2400" b="1" dirty="0" smtClean="0">
                <a:latin typeface="Cambria Math"/>
                <a:ea typeface="Calibri"/>
                <a:cs typeface="Sakkal Majalla"/>
              </a:rPr>
              <a:t>follower</a:t>
            </a:r>
            <a:endParaRPr lang="ar-EG" sz="2400" b="1" dirty="0">
              <a:latin typeface="Cambria Math"/>
              <a:ea typeface="Calibri"/>
              <a:cs typeface="Sakkal Majalla"/>
            </a:endParaRPr>
          </a:p>
          <a:p>
            <a:pPr marL="914400" lvl="1" indent="-457200">
              <a:lnSpc>
                <a:spcPct val="150000"/>
              </a:lnSpc>
              <a:spcAft>
                <a:spcPts val="1000"/>
              </a:spcAft>
              <a:buFont typeface="Wingdings" panose="05000000000000000000" pitchFamily="2" charset="2"/>
              <a:buChar char="§"/>
            </a:pPr>
            <a:r>
              <a:rPr lang="ar-EG" sz="2800" b="1" dirty="0">
                <a:latin typeface="Cambria Math"/>
                <a:ea typeface="Calibri"/>
                <a:cs typeface="Sakkal Majalla"/>
              </a:rPr>
              <a:t>التابع المنحرف </a:t>
            </a:r>
            <a:r>
              <a:rPr lang="en-US" sz="2400" b="1" dirty="0">
                <a:latin typeface="Cambria Math"/>
                <a:ea typeface="Calibri"/>
                <a:cs typeface="Sakkal Majalla"/>
              </a:rPr>
              <a:t>Off-set </a:t>
            </a:r>
            <a:r>
              <a:rPr lang="en-US" sz="2400" b="1" dirty="0" smtClean="0">
                <a:latin typeface="Cambria Math"/>
                <a:ea typeface="Calibri"/>
                <a:cs typeface="Sakkal Majalla"/>
              </a:rPr>
              <a:t>follower</a:t>
            </a:r>
            <a:endParaRPr lang="ar-EG" sz="3200" b="1" dirty="0" smtClean="0">
              <a:latin typeface="Cambria Math"/>
              <a:ea typeface="Calibri"/>
              <a:cs typeface="Sakkal Majalla"/>
            </a:endParaRPr>
          </a:p>
        </p:txBody>
      </p:sp>
    </p:spTree>
    <p:extLst>
      <p:ext uri="{BB962C8B-B14F-4D97-AF65-F5344CB8AC3E}">
        <p14:creationId xmlns:p14="http://schemas.microsoft.com/office/powerpoint/2010/main" val="47285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936104"/>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 التوابع </a:t>
            </a:r>
            <a:r>
              <a:rPr lang="en-US"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Classification of Followers </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6912768" cy="5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817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864096"/>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 </a:t>
            </a: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الكامات</a:t>
            </a:r>
            <a:r>
              <a:rPr lang="en-US"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Classification </a:t>
            </a:r>
            <a:r>
              <a:rPr lang="en-US"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of </a:t>
            </a:r>
            <a:r>
              <a:rPr lang="en-US"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Cams </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403648" y="1196752"/>
            <a:ext cx="7416824" cy="5370701"/>
          </a:xfrm>
          <a:prstGeom prst="rect">
            <a:avLst/>
          </a:prstGeom>
        </p:spPr>
        <p:txBody>
          <a:bodyPr wrap="square">
            <a:spAutoFit/>
          </a:bodyPr>
          <a:lstStyle/>
          <a:p>
            <a:pPr lvl="1" algn="just">
              <a:lnSpc>
                <a:spcPct val="120000"/>
              </a:lnSpc>
            </a:pPr>
            <a:r>
              <a:rPr lang="ar-EG" sz="2800" dirty="0">
                <a:latin typeface="Cambria Math" panose="02040503050406030204" pitchFamily="18" charset="0"/>
                <a:ea typeface="Cambria Math" panose="02040503050406030204" pitchFamily="18" charset="0"/>
                <a:cs typeface="Sakkal Majalla" panose="02000000000000000000" pitchFamily="2" charset="-78"/>
              </a:rPr>
              <a:t>تصنف الكامات تبعا لأسس عديدة وسوف نكتفي بذكر النوعين الأكثر شيوعا:</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marL="457200" lvl="0" indent="-457200" algn="just">
              <a:lnSpc>
                <a:spcPct val="120000"/>
              </a:lnSpc>
              <a:buSzPts val="1800"/>
              <a:buFont typeface="Wingdings" panose="05000000000000000000" pitchFamily="2" charset="2"/>
              <a:buChar char="§"/>
            </a:pPr>
            <a:r>
              <a:rPr lang="ar-EG" sz="2800" b="1" dirty="0">
                <a:latin typeface="Cambria Math" panose="02040503050406030204" pitchFamily="18" charset="0"/>
                <a:ea typeface="Cambria Math" panose="02040503050406030204" pitchFamily="18" charset="0"/>
                <a:cs typeface="Sakkal Majalla" panose="02000000000000000000" pitchFamily="2" charset="-78"/>
              </a:rPr>
              <a:t>الكامات الشعاعية </a:t>
            </a:r>
            <a:r>
              <a:rPr lang="en-US" sz="2400" b="1" dirty="0">
                <a:latin typeface="Cambria Math" panose="02040503050406030204" pitchFamily="18" charset="0"/>
                <a:ea typeface="Cambria Math" panose="02040503050406030204" pitchFamily="18" charset="0"/>
                <a:cs typeface="Sakkal Majalla" panose="02000000000000000000" pitchFamily="2" charset="-78"/>
              </a:rPr>
              <a:t>:Radial cams</a:t>
            </a:r>
            <a:r>
              <a:rPr lang="en-US" sz="2800" b="1" dirty="0">
                <a:latin typeface="Cambria Math" panose="02040503050406030204" pitchFamily="18" charset="0"/>
                <a:ea typeface="Cambria Math" panose="02040503050406030204" pitchFamily="18" charset="0"/>
                <a:cs typeface="Sakkal Majalla" panose="02000000000000000000" pitchFamily="2" charset="-78"/>
              </a:rPr>
              <a:t> </a:t>
            </a:r>
            <a:r>
              <a:rPr lang="ar-EG" sz="2800" b="1"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في </a:t>
            </a:r>
            <a:r>
              <a:rPr lang="ar-EG" sz="2800" dirty="0">
                <a:latin typeface="Cambria Math" panose="02040503050406030204" pitchFamily="18" charset="0"/>
                <a:ea typeface="Cambria Math" panose="02040503050406030204" pitchFamily="18" charset="0"/>
                <a:cs typeface="Sakkal Majalla" panose="02000000000000000000" pitchFamily="2" charset="-78"/>
              </a:rPr>
              <a:t>هذا النوع من الكامات نلاحظ إن التابع يتردد أو يهتز في الإتجاه العمودي على محور الكامة. ومن أمثلة هذا النوع كل الكامات الموضحة في الشكل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السابق</a:t>
            </a:r>
            <a:r>
              <a:rPr lang="ar-EG" sz="2800" dirty="0">
                <a:latin typeface="Cambria Math" panose="02040503050406030204" pitchFamily="18" charset="0"/>
                <a:ea typeface="Cambria Math" panose="02040503050406030204" pitchFamily="18" charset="0"/>
                <a:cs typeface="Sakkal Majalla" panose="02000000000000000000" pitchFamily="2" charset="-78"/>
              </a:rPr>
              <a:t>.</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marL="457200" lvl="0" indent="-457200" algn="just">
              <a:lnSpc>
                <a:spcPct val="125000"/>
              </a:lnSpc>
              <a:buSzPts val="1800"/>
              <a:buFont typeface="Wingdings" panose="05000000000000000000" pitchFamily="2" charset="2"/>
              <a:buChar char="§"/>
            </a:pPr>
            <a:r>
              <a:rPr lang="ar-EG" sz="2800" b="1" dirty="0">
                <a:latin typeface="Cambria Math" panose="02040503050406030204" pitchFamily="18" charset="0"/>
                <a:ea typeface="Cambria Math" panose="02040503050406030204" pitchFamily="18" charset="0"/>
                <a:cs typeface="Sakkal Majalla" panose="02000000000000000000" pitchFamily="2" charset="-78"/>
              </a:rPr>
              <a:t>الكامات الإسطوانية </a:t>
            </a:r>
            <a:r>
              <a:rPr lang="en-US" sz="2400" b="1" dirty="0">
                <a:latin typeface="Cambria Math" panose="02040503050406030204" pitchFamily="18" charset="0"/>
                <a:ea typeface="Cambria Math" panose="02040503050406030204" pitchFamily="18" charset="0"/>
                <a:cs typeface="Sakkal Majalla" panose="02000000000000000000" pitchFamily="2" charset="-78"/>
              </a:rPr>
              <a:t>:Cylindrical cams</a:t>
            </a:r>
            <a:r>
              <a:rPr lang="en-US" sz="2800" b="1"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a:latin typeface="Cambria Math" panose="02040503050406030204" pitchFamily="18" charset="0"/>
                <a:ea typeface="Cambria Math" panose="02040503050406030204" pitchFamily="18" charset="0"/>
                <a:cs typeface="Sakkal Majalla" panose="02000000000000000000" pitchFamily="2" charset="-78"/>
              </a:rPr>
              <a:t>الشكل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التالي يوضح </a:t>
            </a:r>
            <a:r>
              <a:rPr lang="ar-EG" sz="2800" dirty="0">
                <a:latin typeface="Cambria Math" panose="02040503050406030204" pitchFamily="18" charset="0"/>
                <a:ea typeface="Cambria Math" panose="02040503050406030204" pitchFamily="18" charset="0"/>
                <a:cs typeface="Sakkal Majalla" panose="02000000000000000000" pitchFamily="2" charset="-78"/>
              </a:rPr>
              <a:t>نوعين من الكامات الإسطوانية ذات التجاويف (الكامة الإسطوانية مع تابع ترددي في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الجزء</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(a</a:t>
            </a:r>
            <a:r>
              <a:rPr lang="en-US" sz="2400" dirty="0">
                <a:latin typeface="Cambria Math" panose="02040503050406030204" pitchFamily="18" charset="0"/>
                <a:ea typeface="Cambria Math" panose="02040503050406030204" pitchFamily="18" charset="0"/>
                <a:cs typeface="Sakkal Majalla" panose="02000000000000000000" pitchFamily="2" charset="-78"/>
              </a:rPr>
              <a:t>) </a:t>
            </a:r>
            <a:r>
              <a:rPr lang="ar-EG" sz="24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والكامة </a:t>
            </a:r>
            <a:r>
              <a:rPr lang="ar-EG" sz="2800" spc="-20" dirty="0">
                <a:latin typeface="Cambria Math" panose="02040503050406030204" pitchFamily="18" charset="0"/>
                <a:ea typeface="Cambria Math" panose="02040503050406030204" pitchFamily="18" charset="0"/>
                <a:cs typeface="Sakkal Majalla" panose="02000000000000000000" pitchFamily="2" charset="-78"/>
              </a:rPr>
              <a:t>الإسطوانية مع تابع إهتزازي في الجزء </a:t>
            </a:r>
            <a:r>
              <a:rPr lang="en-US" sz="2400" spc="-20" dirty="0" smtClean="0">
                <a:latin typeface="Cambria Math" panose="02040503050406030204" pitchFamily="18" charset="0"/>
                <a:ea typeface="Cambria Math" panose="02040503050406030204" pitchFamily="18" charset="0"/>
                <a:cs typeface="Sakkal Majalla" panose="02000000000000000000" pitchFamily="2" charset="-78"/>
              </a:rPr>
              <a:t>(</a:t>
            </a:r>
            <a:r>
              <a:rPr lang="en-US" sz="2400" spc="-20" dirty="0">
                <a:latin typeface="Cambria Math" panose="02040503050406030204" pitchFamily="18" charset="0"/>
                <a:ea typeface="Cambria Math" panose="02040503050406030204" pitchFamily="18" charset="0"/>
                <a:cs typeface="Sakkal Majalla" panose="02000000000000000000" pitchFamily="2" charset="-78"/>
              </a:rPr>
              <a:t>b) </a:t>
            </a:r>
            <a:r>
              <a:rPr lang="ar-EG" sz="2400" spc="-2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spc="-20" dirty="0" smtClean="0">
                <a:latin typeface="Cambria Math" panose="02040503050406030204" pitchFamily="18" charset="0"/>
                <a:ea typeface="Cambria Math" panose="02040503050406030204" pitchFamily="18" charset="0"/>
                <a:cs typeface="Sakkal Majalla" panose="02000000000000000000" pitchFamily="2" charset="-78"/>
              </a:rPr>
              <a:t>وفيه </a:t>
            </a:r>
            <a:r>
              <a:rPr lang="ar-EG" sz="2800" spc="-20" dirty="0">
                <a:latin typeface="Cambria Math" panose="02040503050406030204" pitchFamily="18" charset="0"/>
                <a:ea typeface="Cambria Math" panose="02040503050406030204" pitchFamily="18" charset="0"/>
                <a:cs typeface="Sakkal Majalla" panose="02000000000000000000" pitchFamily="2" charset="-78"/>
              </a:rPr>
              <a:t>نلاحظ أن التابع يتردد أو يهتز في الإتجاه الموازي لمحور الكامة كما نلاحظ أن التابع  يتحرك في التجويف الإسطواني للكامة. </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275830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864096"/>
          </a:xfrm>
        </p:spPr>
        <p:txBody>
          <a:bodyPr>
            <a:noAutofit/>
          </a:bodyPr>
          <a:lstStyle/>
          <a:p>
            <a:pPr marL="18288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الكامات الإسطوانية</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712879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151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32656"/>
            <a:ext cx="7488832" cy="720080"/>
          </a:xfrm>
        </p:spPr>
        <p:txBody>
          <a:bodyPr>
            <a:noAutofit/>
          </a:bodyPr>
          <a:lstStyle/>
          <a:p>
            <a:pPr marL="182880" algn="ctr"/>
            <a:r>
              <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المصطلحات الهندسية للكامات الشعاعية</a:t>
            </a:r>
          </a:p>
        </p:txBody>
      </p:sp>
      <p:sp>
        <p:nvSpPr>
          <p:cNvPr id="3" name="Rectangle 2"/>
          <p:cNvSpPr/>
          <p:nvPr/>
        </p:nvSpPr>
        <p:spPr>
          <a:xfrm>
            <a:off x="1384875" y="980728"/>
            <a:ext cx="7488832" cy="1212640"/>
          </a:xfrm>
          <a:prstGeom prst="rect">
            <a:avLst/>
          </a:prstGeom>
        </p:spPr>
        <p:txBody>
          <a:bodyPr wrap="square">
            <a:spAutoFit/>
          </a:bodyPr>
          <a:lstStyle/>
          <a:p>
            <a:pPr algn="just">
              <a:lnSpc>
                <a:spcPct val="130000"/>
              </a:lnSpc>
            </a:pPr>
            <a:r>
              <a:rPr lang="ar-EG" sz="2800" dirty="0" smtClean="0">
                <a:latin typeface="Cambria Math"/>
                <a:ea typeface="Calibri"/>
                <a:cs typeface="Sakkal Majalla"/>
              </a:rPr>
              <a:t>الشكل التالي</a:t>
            </a:r>
            <a:r>
              <a:rPr lang="en-US" sz="2800" dirty="0" smtClean="0">
                <a:latin typeface="Cambria Math"/>
                <a:ea typeface="Calibri"/>
                <a:cs typeface="Sakkal Majalla"/>
              </a:rPr>
              <a:t> </a:t>
            </a:r>
            <a:r>
              <a:rPr lang="ar-EG" sz="2800" dirty="0" smtClean="0">
                <a:latin typeface="Cambria Math"/>
                <a:ea typeface="Calibri"/>
                <a:cs typeface="Sakkal Majalla"/>
              </a:rPr>
              <a:t>يوضح </a:t>
            </a:r>
            <a:r>
              <a:rPr lang="ar-EG" sz="2800" dirty="0">
                <a:latin typeface="Cambria Math"/>
                <a:ea typeface="Calibri"/>
                <a:cs typeface="Sakkal Majalla"/>
              </a:rPr>
              <a:t>كامة شعاعية </a:t>
            </a:r>
            <a:r>
              <a:rPr lang="en-US" sz="2400" i="1" dirty="0">
                <a:latin typeface="Cambria Math"/>
                <a:ea typeface="Calibri"/>
                <a:cs typeface="Sakkal Majalla"/>
              </a:rPr>
              <a:t>Radial cam</a:t>
            </a:r>
            <a:r>
              <a:rPr lang="en-US" sz="2400" dirty="0">
                <a:latin typeface="Sakkal Majalla"/>
                <a:ea typeface="Calibri"/>
                <a:cs typeface="Arial"/>
              </a:rPr>
              <a:t> </a:t>
            </a:r>
            <a:r>
              <a:rPr lang="ar-EG" sz="2800" dirty="0">
                <a:latin typeface="Cambria Math"/>
                <a:ea typeface="Calibri"/>
                <a:cs typeface="Sakkal Majalla"/>
              </a:rPr>
              <a:t>ملحق بها تابع ترددي من النوع ذو </a:t>
            </a:r>
            <a:r>
              <a:rPr lang="ar-EG" sz="2800" dirty="0" smtClean="0">
                <a:latin typeface="Cambria Math"/>
                <a:ea typeface="Calibri"/>
                <a:cs typeface="Sakkal Majalla"/>
              </a:rPr>
              <a:t>البكرة.</a:t>
            </a:r>
            <a:endParaRPr lang="en-US" dirty="0">
              <a:effectLst/>
              <a:latin typeface="Calibri"/>
              <a:ea typeface="Calibri"/>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44824"/>
            <a:ext cx="525658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655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19393</TotalTime>
  <Words>2375</Words>
  <Application>Microsoft Office PowerPoint</Application>
  <PresentationFormat>On-screen Show (4:3)</PresentationFormat>
  <Paragraphs>146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المحاضـــــــــــــــــــــــــــرة الثامنة</vt:lpstr>
      <vt:lpstr>تعريف الكامة</vt:lpstr>
      <vt:lpstr>تطبيقات إستخدام الكامات</vt:lpstr>
      <vt:lpstr>تصنيف التوابع Classification of Followers </vt:lpstr>
      <vt:lpstr>تصنيف التوابع Classification of Followers </vt:lpstr>
      <vt:lpstr>تصنيف التوابع Classification of Followers </vt:lpstr>
      <vt:lpstr>تصنيف الكاماتClassification of Cams </vt:lpstr>
      <vt:lpstr>الكامات الإسطوانية</vt:lpstr>
      <vt:lpstr>المصطلحات الهندسية للكامات الشعاعية</vt:lpstr>
      <vt:lpstr>المصطلحات الهندسية للكامات الشعاعية</vt:lpstr>
      <vt:lpstr>المصطلحات الهندسية للكامات الشعاعية</vt:lpstr>
      <vt:lpstr>المصطلحات الهندسية للكامات الشعاعية</vt:lpstr>
      <vt:lpstr>المصطلحات الهندسية للكامات الشعاعية</vt:lpstr>
      <vt:lpstr>أنواع الحركات للتابع</vt:lpstr>
      <vt:lpstr>منحنيات الإزاحة والسرعة والعجلة لحركة تابع بسرعة منتظمة</vt:lpstr>
      <vt:lpstr>منحنيات الإزاحة والسرعة والعجلة المعدلة لحركة تابع بسرعة منتظمة</vt:lpstr>
      <vt:lpstr>منحنيات الإزاحة والسرعة والعجلة لتابع يتحرك بحركة توافقية بسيطة</vt:lpstr>
      <vt:lpstr>خطوات رسم منحنى الإزاحة لتابع يتحرك بحركة توافقية بسيطة</vt:lpstr>
      <vt:lpstr>خطوات رسم منحنى الإزاحة لتابع يتحرك بحركة توافقية بسيطة</vt:lpstr>
      <vt:lpstr>تقدير أقصى سرعة وأقصى عجلة للتابع خلال مشواري الصعود والعودة</vt:lpstr>
      <vt:lpstr>تقدير أقصى سرعة وأقصى عجلة للتابع خلال مشواري الصعود والعودة</vt:lpstr>
      <vt:lpstr>تقدير أقصى سرعة وأقصى عجلة للتابع خلال مشواري الصعود والعودة</vt:lpstr>
      <vt:lpstr>منحنيات الإزاحة والسرعة والعجلة لحركة تابع بعجلة منتظمة</vt:lpstr>
      <vt:lpstr>خطوات رسم منحنى الإزاحة لحركة تابع بعجلة منتظمة</vt:lpstr>
      <vt:lpstr>منحنى السرعة لحركة تابع بعجلة منتظمة</vt:lpstr>
      <vt:lpstr>منحنى السرعة لحركة تابع بعجلة منتظمة</vt:lpstr>
      <vt:lpstr>منحنى العجلة لحركة تابع بعجلة منتظمة</vt:lpstr>
      <vt:lpstr>منحنى العجلة لحركة تابع بعجلة منتظمة</vt:lpstr>
      <vt:lpstr>تمرين محلول (1)</vt:lpstr>
      <vt:lpstr>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lpstr>تابع الحـــــــــــــــــــــــــــل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440</cp:revision>
  <cp:lastPrinted>2019-07-07T03:01:33Z</cp:lastPrinted>
  <dcterms:created xsi:type="dcterms:W3CDTF">2018-11-14T20:09:54Z</dcterms:created>
  <dcterms:modified xsi:type="dcterms:W3CDTF">2020-08-19T16:59:57Z</dcterms:modified>
</cp:coreProperties>
</file>